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sldIdLst>
    <p:sldId id="261" r:id="rId2"/>
    <p:sldId id="259" r:id="rId3"/>
    <p:sldId id="264" r:id="rId4"/>
    <p:sldId id="268" r:id="rId5"/>
    <p:sldId id="267" r:id="rId6"/>
    <p:sldId id="266" r:id="rId7"/>
    <p:sldId id="269" r:id="rId8"/>
    <p:sldId id="270" r:id="rId9"/>
    <p:sldId id="276" r:id="rId10"/>
    <p:sldId id="271" r:id="rId11"/>
    <p:sldId id="275" r:id="rId12"/>
    <p:sldId id="272" r:id="rId13"/>
    <p:sldId id="277" r:id="rId14"/>
    <p:sldId id="278" r:id="rId15"/>
    <p:sldId id="279" r:id="rId16"/>
    <p:sldId id="280" r:id="rId17"/>
    <p:sldId id="281" r:id="rId18"/>
    <p:sldId id="282" r:id="rId19"/>
    <p:sldId id="285" r:id="rId2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80E91E-EE4B-422F-AC33-FBEB31F07E68}" v="536" dt="2023-06-11T15:01:22.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63" d="100"/>
          <a:sy n="63" d="100"/>
        </p:scale>
        <p:origin x="8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6EF00-0B37-4245-8D71-67096290438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4FD14E2-9D94-4A1F-8B7A-444315B43771}">
      <dgm:prSet custT="1"/>
      <dgm:spPr/>
      <dgm:t>
        <a:bodyPr/>
        <a:lstStyle/>
        <a:p>
          <a:pPr marL="0" lvl="0" indent="0" algn="r" defTabSz="889000" rtl="1">
            <a:lnSpc>
              <a:spcPct val="100000"/>
            </a:lnSpc>
            <a:spcBef>
              <a:spcPct val="0"/>
            </a:spcBef>
            <a:spcAft>
              <a:spcPct val="35000"/>
            </a:spcAft>
            <a:buNone/>
          </a:pPr>
          <a:r>
            <a:rPr lang="he-IL"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rPr>
            <a:t>בפרויקט זה שאפנו לבחון האם ניתן לקבוע מחיר של שעוני יד על סמך מאפייניהם. </a:t>
          </a:r>
          <a:endParaRPr lang="en-US"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endParaRPr>
        </a:p>
      </dgm:t>
    </dgm:pt>
    <dgm:pt modelId="{471BAD1A-2AC3-4EEE-A98D-CC3416455A26}" type="parTrans" cxnId="{B0D6CDB3-1FE8-49FA-AF7C-D21B37A83B13}">
      <dgm:prSet/>
      <dgm:spPr/>
      <dgm:t>
        <a:bodyPr/>
        <a:lstStyle/>
        <a:p>
          <a:pPr algn="r" rtl="1"/>
          <a:endParaRPr lang="en-US"/>
        </a:p>
      </dgm:t>
    </dgm:pt>
    <dgm:pt modelId="{E3C5969E-2B7F-4CDD-8483-657717235283}" type="sibTrans" cxnId="{B0D6CDB3-1FE8-49FA-AF7C-D21B37A83B13}">
      <dgm:prSet/>
      <dgm:spPr/>
      <dgm:t>
        <a:bodyPr/>
        <a:lstStyle/>
        <a:p>
          <a:pPr algn="r" rtl="1">
            <a:lnSpc>
              <a:spcPct val="100000"/>
            </a:lnSpc>
          </a:pPr>
          <a:endParaRPr lang="en-US"/>
        </a:p>
      </dgm:t>
    </dgm:pt>
    <dgm:pt modelId="{3DBC80D7-4FB3-4257-BB6C-354E07854B40}">
      <dgm:prSet custT="1"/>
      <dgm:spPr/>
      <dgm:t>
        <a:bodyPr/>
        <a:lstStyle/>
        <a:p>
          <a:pPr algn="r" rtl="1">
            <a:lnSpc>
              <a:spcPct val="100000"/>
            </a:lnSpc>
          </a:pPr>
          <a:r>
            <a:rPr lang="he-IL" sz="2200" dirty="0">
              <a:latin typeface="Aharoni" panose="02010803020104030203" pitchFamily="2" charset="-79"/>
              <a:cs typeface="Aharoni" panose="02010803020104030203" pitchFamily="2" charset="-79"/>
            </a:rPr>
            <a:t>אספנו נתונים ולאחר מכן ביצענו ניקוי ועיבוד נתונים כדי לוודא שמערך הנתונים מתאים לניתוח. </a:t>
          </a:r>
          <a:endParaRPr lang="en-US" sz="2200" dirty="0">
            <a:latin typeface="Aharoni" panose="02010803020104030203" pitchFamily="2" charset="-79"/>
            <a:cs typeface="Aharoni" panose="02010803020104030203" pitchFamily="2" charset="-79"/>
          </a:endParaRPr>
        </a:p>
      </dgm:t>
    </dgm:pt>
    <dgm:pt modelId="{40EF735E-AA59-4D0D-8743-8B379058CE3D}" type="parTrans" cxnId="{67EE91B6-6990-446C-B3A1-8E426E0410DB}">
      <dgm:prSet/>
      <dgm:spPr/>
      <dgm:t>
        <a:bodyPr/>
        <a:lstStyle/>
        <a:p>
          <a:pPr algn="r" rtl="1"/>
          <a:endParaRPr lang="en-US"/>
        </a:p>
      </dgm:t>
    </dgm:pt>
    <dgm:pt modelId="{2D6E3AA5-64BC-4C50-AE72-1B424AB1DE19}" type="sibTrans" cxnId="{67EE91B6-6990-446C-B3A1-8E426E0410DB}">
      <dgm:prSet/>
      <dgm:spPr/>
      <dgm:t>
        <a:bodyPr/>
        <a:lstStyle/>
        <a:p>
          <a:pPr algn="r" rtl="1">
            <a:lnSpc>
              <a:spcPct val="100000"/>
            </a:lnSpc>
          </a:pPr>
          <a:endParaRPr lang="en-US"/>
        </a:p>
      </dgm:t>
    </dgm:pt>
    <dgm:pt modelId="{9C624029-BE30-4EFB-AF66-72F885E44CEF}">
      <dgm:prSet custT="1"/>
      <dgm:spPr/>
      <dgm:t>
        <a:bodyPr/>
        <a:lstStyle/>
        <a:p>
          <a:pPr marL="0" lvl="0" indent="0" algn="r" defTabSz="889000" rtl="1">
            <a:lnSpc>
              <a:spcPct val="100000"/>
            </a:lnSpc>
            <a:spcBef>
              <a:spcPct val="0"/>
            </a:spcBef>
            <a:spcAft>
              <a:spcPct val="35000"/>
            </a:spcAft>
            <a:buNone/>
          </a:pPr>
          <a:r>
            <a:rPr lang="he-IL"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rPr>
            <a:t>באמצעות טכניקות ויזואליזציה, הצגנו את הנתונים וזיהינו כל דפוס או מגמה.</a:t>
          </a:r>
          <a:endParaRPr lang="en-US"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endParaRPr>
        </a:p>
      </dgm:t>
    </dgm:pt>
    <dgm:pt modelId="{132EB23F-9E65-4CE2-8A39-FD5820CCA29F}" type="parTrans" cxnId="{3B7DF08D-ACFA-4C79-8AAB-4F31595F6BA3}">
      <dgm:prSet/>
      <dgm:spPr/>
      <dgm:t>
        <a:bodyPr/>
        <a:lstStyle/>
        <a:p>
          <a:pPr algn="r" rtl="1"/>
          <a:endParaRPr lang="en-US"/>
        </a:p>
      </dgm:t>
    </dgm:pt>
    <dgm:pt modelId="{C1162B53-4E77-423F-9064-A9DD1C687F47}" type="sibTrans" cxnId="{3B7DF08D-ACFA-4C79-8AAB-4F31595F6BA3}">
      <dgm:prSet/>
      <dgm:spPr/>
      <dgm:t>
        <a:bodyPr/>
        <a:lstStyle/>
        <a:p>
          <a:pPr algn="r" rtl="1">
            <a:lnSpc>
              <a:spcPct val="100000"/>
            </a:lnSpc>
          </a:pPr>
          <a:endParaRPr lang="en-US"/>
        </a:p>
      </dgm:t>
    </dgm:pt>
    <dgm:pt modelId="{409EC8F2-99FA-4E35-B3F8-1FB5D1F594E1}">
      <dgm:prSet custT="1"/>
      <dgm:spPr>
        <a:noFill/>
        <a:ln>
          <a:noFill/>
        </a:ln>
        <a:effectLst/>
      </dgm:spPr>
      <dgm:t>
        <a:bodyPr spcFirstLastPara="0" vert="horz" wrap="square" lIns="0" tIns="0" rIns="0" bIns="0" numCol="1" spcCol="1270" anchor="ctr" anchorCtr="0"/>
        <a:lstStyle/>
        <a:p>
          <a:pPr marL="0" lvl="0" indent="0" algn="r" defTabSz="889000" rtl="1">
            <a:lnSpc>
              <a:spcPct val="100000"/>
            </a:lnSpc>
            <a:spcBef>
              <a:spcPct val="0"/>
            </a:spcBef>
            <a:spcAft>
              <a:spcPct val="35000"/>
            </a:spcAft>
            <a:buNone/>
          </a:pPr>
          <a:r>
            <a:rPr lang="he-IL"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rPr>
            <a:t>בנינו מודל למידת מכונה כדי לחזות את המחירים על סמך המאפיינים הנתונים. </a:t>
          </a:r>
          <a:endParaRPr lang="en-US"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endParaRPr>
        </a:p>
      </dgm:t>
    </dgm:pt>
    <dgm:pt modelId="{DEABACFD-D5B0-404C-B970-75A9C24133BB}" type="parTrans" cxnId="{DB3063B4-91BC-45E4-9D06-9C415606F6D0}">
      <dgm:prSet/>
      <dgm:spPr/>
      <dgm:t>
        <a:bodyPr/>
        <a:lstStyle/>
        <a:p>
          <a:pPr algn="r" rtl="1"/>
          <a:endParaRPr lang="en-US"/>
        </a:p>
      </dgm:t>
    </dgm:pt>
    <dgm:pt modelId="{8A958EA4-8690-41CD-B5F1-8D554E1DB0E8}" type="sibTrans" cxnId="{DB3063B4-91BC-45E4-9D06-9C415606F6D0}">
      <dgm:prSet/>
      <dgm:spPr/>
      <dgm:t>
        <a:bodyPr/>
        <a:lstStyle/>
        <a:p>
          <a:pPr algn="r" rtl="1">
            <a:lnSpc>
              <a:spcPct val="100000"/>
            </a:lnSpc>
          </a:pPr>
          <a:endParaRPr lang="en-US"/>
        </a:p>
      </dgm:t>
    </dgm:pt>
    <dgm:pt modelId="{2D72E8CE-86A7-4D4A-8C3A-3CEE0FE4C3D4}">
      <dgm:prSet custT="1"/>
      <dgm:spPr/>
      <dgm:t>
        <a:bodyPr/>
        <a:lstStyle/>
        <a:p>
          <a:pPr marL="0" lvl="0" indent="0" algn="r" defTabSz="889000" rtl="1">
            <a:lnSpc>
              <a:spcPct val="100000"/>
            </a:lnSpc>
            <a:spcBef>
              <a:spcPct val="0"/>
            </a:spcBef>
            <a:spcAft>
              <a:spcPct val="35000"/>
            </a:spcAft>
            <a:buNone/>
          </a:pPr>
          <a:r>
            <a:rPr lang="he-IL"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rPr>
            <a:t>למרות מאמצינו, נתקלנו באתגרים בקביעת המחיר המדויק רק על סמך המאפיינים שסופקו. עם זאת, פרויקט זה שימש כחוויית למידה רבת ערך במדעי הנתונים, והדגיש את החשיבות של עיבוד מוקדם של נתונים, ניתוח חקרני, ויזואליזציה והמגבלות של חיזוי מחירים על סמך מאפיינים ספציפיים.</a:t>
          </a:r>
          <a:endParaRPr lang="en-US"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endParaRPr>
        </a:p>
      </dgm:t>
    </dgm:pt>
    <dgm:pt modelId="{9637159B-FA35-4C93-9FF2-C54FCBAE6949}" type="parTrans" cxnId="{BEB3A405-A86A-4F64-B8AD-CC6A7384767F}">
      <dgm:prSet/>
      <dgm:spPr/>
      <dgm:t>
        <a:bodyPr/>
        <a:lstStyle/>
        <a:p>
          <a:pPr algn="r" rtl="1"/>
          <a:endParaRPr lang="en-US"/>
        </a:p>
      </dgm:t>
    </dgm:pt>
    <dgm:pt modelId="{A4BDA287-77BB-44B9-9364-9C2143CC30D3}" type="sibTrans" cxnId="{BEB3A405-A86A-4F64-B8AD-CC6A7384767F}">
      <dgm:prSet/>
      <dgm:spPr/>
      <dgm:t>
        <a:bodyPr/>
        <a:lstStyle/>
        <a:p>
          <a:pPr algn="r" rtl="1"/>
          <a:endParaRPr lang="en-US"/>
        </a:p>
      </dgm:t>
    </dgm:pt>
    <dgm:pt modelId="{FE6B91B6-7C38-4A51-8551-325DACC1E365}" type="pres">
      <dgm:prSet presAssocID="{7D46EF00-0B37-4245-8D71-670962904389}" presName="root" presStyleCnt="0">
        <dgm:presLayoutVars>
          <dgm:dir/>
          <dgm:resizeHandles val="exact"/>
        </dgm:presLayoutVars>
      </dgm:prSet>
      <dgm:spPr/>
    </dgm:pt>
    <dgm:pt modelId="{CBB80D94-B2E6-4480-ACD7-1E87D1C050D9}" type="pres">
      <dgm:prSet presAssocID="{7D46EF00-0B37-4245-8D71-670962904389}" presName="container" presStyleCnt="0">
        <dgm:presLayoutVars>
          <dgm:dir/>
          <dgm:resizeHandles val="exact"/>
        </dgm:presLayoutVars>
      </dgm:prSet>
      <dgm:spPr/>
    </dgm:pt>
    <dgm:pt modelId="{ABAE20BB-2627-4A56-8DED-1F1F6259AC64}" type="pres">
      <dgm:prSet presAssocID="{14FD14E2-9D94-4A1F-8B7A-444315B43771}" presName="compNode" presStyleCnt="0"/>
      <dgm:spPr/>
    </dgm:pt>
    <dgm:pt modelId="{4B7C923C-68EF-444E-937E-39B6989B56A7}" type="pres">
      <dgm:prSet presAssocID="{14FD14E2-9D94-4A1F-8B7A-444315B43771}" presName="iconBgRect" presStyleLbl="bgShp" presStyleIdx="0" presStyleCnt="5"/>
      <dgm:spPr/>
    </dgm:pt>
    <dgm:pt modelId="{5A096E07-F5D0-469F-9A84-0EDAB00898D5}" type="pres">
      <dgm:prSet presAssocID="{14FD14E2-9D94-4A1F-8B7A-444315B437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דולר"/>
        </a:ext>
      </dgm:extLst>
    </dgm:pt>
    <dgm:pt modelId="{C21B0540-2B96-4B0E-A5F7-7E9E3527F4E3}" type="pres">
      <dgm:prSet presAssocID="{14FD14E2-9D94-4A1F-8B7A-444315B43771}" presName="spaceRect" presStyleCnt="0"/>
      <dgm:spPr/>
    </dgm:pt>
    <dgm:pt modelId="{513D3377-A19C-44FD-9A09-604E67A657CB}" type="pres">
      <dgm:prSet presAssocID="{14FD14E2-9D94-4A1F-8B7A-444315B43771}" presName="textRect" presStyleLbl="revTx" presStyleIdx="0" presStyleCnt="5">
        <dgm:presLayoutVars>
          <dgm:chMax val="1"/>
          <dgm:chPref val="1"/>
        </dgm:presLayoutVars>
      </dgm:prSet>
      <dgm:spPr/>
    </dgm:pt>
    <dgm:pt modelId="{38D53BB8-EFA4-42C4-A5DE-5DDB12CB98F9}" type="pres">
      <dgm:prSet presAssocID="{E3C5969E-2B7F-4CDD-8483-657717235283}" presName="sibTrans" presStyleLbl="sibTrans2D1" presStyleIdx="0" presStyleCnt="0"/>
      <dgm:spPr/>
    </dgm:pt>
    <dgm:pt modelId="{7E27BB1D-F2BF-4577-87AA-4CB7C14C24AA}" type="pres">
      <dgm:prSet presAssocID="{3DBC80D7-4FB3-4257-BB6C-354E07854B40}" presName="compNode" presStyleCnt="0"/>
      <dgm:spPr/>
    </dgm:pt>
    <dgm:pt modelId="{A40822CF-7E9F-4F88-96C3-AB6DB8C56817}" type="pres">
      <dgm:prSet presAssocID="{3DBC80D7-4FB3-4257-BB6C-354E07854B40}" presName="iconBgRect" presStyleLbl="bgShp" presStyleIdx="1" presStyleCnt="5"/>
      <dgm:spPr/>
    </dgm:pt>
    <dgm:pt modelId="{A9382D9C-96A7-406E-945B-66A895241422}" type="pres">
      <dgm:prSet presAssocID="{3DBC80D7-4FB3-4257-BB6C-354E07854B4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סימן ביקורת"/>
        </a:ext>
      </dgm:extLst>
    </dgm:pt>
    <dgm:pt modelId="{3E54F01A-A9FB-4D1A-B1F2-B7CE9DCE0C19}" type="pres">
      <dgm:prSet presAssocID="{3DBC80D7-4FB3-4257-BB6C-354E07854B40}" presName="spaceRect" presStyleCnt="0"/>
      <dgm:spPr/>
    </dgm:pt>
    <dgm:pt modelId="{3EFAD7DA-F9F7-4EAD-A651-B5BB81C8F978}" type="pres">
      <dgm:prSet presAssocID="{3DBC80D7-4FB3-4257-BB6C-354E07854B40}" presName="textRect" presStyleLbl="revTx" presStyleIdx="1" presStyleCnt="5" custScaleX="98220" custScaleY="110311" custLinFactNeighborX="8545" custLinFactNeighborY="11385">
        <dgm:presLayoutVars>
          <dgm:chMax val="1"/>
          <dgm:chPref val="1"/>
        </dgm:presLayoutVars>
      </dgm:prSet>
      <dgm:spPr/>
    </dgm:pt>
    <dgm:pt modelId="{CD663F3A-18A9-4B73-BD9E-F329098D0A1A}" type="pres">
      <dgm:prSet presAssocID="{2D6E3AA5-64BC-4C50-AE72-1B424AB1DE19}" presName="sibTrans" presStyleLbl="sibTrans2D1" presStyleIdx="0" presStyleCnt="0"/>
      <dgm:spPr/>
    </dgm:pt>
    <dgm:pt modelId="{BFEB28A5-1EED-4509-BA0C-612C6EE6BB52}" type="pres">
      <dgm:prSet presAssocID="{9C624029-BE30-4EFB-AF66-72F885E44CEF}" presName="compNode" presStyleCnt="0"/>
      <dgm:spPr/>
    </dgm:pt>
    <dgm:pt modelId="{F9C851F4-B8F5-40EF-97F4-017B754D9AED}" type="pres">
      <dgm:prSet presAssocID="{9C624029-BE30-4EFB-AF66-72F885E44CEF}" presName="iconBgRect" presStyleLbl="bgShp" presStyleIdx="2" presStyleCnt="5"/>
      <dgm:spPr/>
    </dgm:pt>
    <dgm:pt modelId="{BDD4156A-3CB1-428D-BE7A-0F6C222A75E9}" type="pres">
      <dgm:prSet presAssocID="{9C624029-BE30-4EFB-AF66-72F885E44CE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מדען"/>
        </a:ext>
      </dgm:extLst>
    </dgm:pt>
    <dgm:pt modelId="{F4486038-F49F-4075-AFA4-DD7B647CD568}" type="pres">
      <dgm:prSet presAssocID="{9C624029-BE30-4EFB-AF66-72F885E44CEF}" presName="spaceRect" presStyleCnt="0"/>
      <dgm:spPr/>
    </dgm:pt>
    <dgm:pt modelId="{5FD5764C-D027-4352-9ABD-25CD64011DD4}" type="pres">
      <dgm:prSet presAssocID="{9C624029-BE30-4EFB-AF66-72F885E44CEF}" presName="textRect" presStyleLbl="revTx" presStyleIdx="2" presStyleCnt="5">
        <dgm:presLayoutVars>
          <dgm:chMax val="1"/>
          <dgm:chPref val="1"/>
        </dgm:presLayoutVars>
      </dgm:prSet>
      <dgm:spPr/>
    </dgm:pt>
    <dgm:pt modelId="{D2D2CD4C-5CEA-4F54-928D-328009F2AA45}" type="pres">
      <dgm:prSet presAssocID="{C1162B53-4E77-423F-9064-A9DD1C687F47}" presName="sibTrans" presStyleLbl="sibTrans2D1" presStyleIdx="0" presStyleCnt="0"/>
      <dgm:spPr/>
    </dgm:pt>
    <dgm:pt modelId="{179DECF2-F4CE-41E0-8825-47A9E14FD222}" type="pres">
      <dgm:prSet presAssocID="{409EC8F2-99FA-4E35-B3F8-1FB5D1F594E1}" presName="compNode" presStyleCnt="0"/>
      <dgm:spPr/>
    </dgm:pt>
    <dgm:pt modelId="{1508FEF3-6821-4FDC-96FE-D8DA0315815D}" type="pres">
      <dgm:prSet presAssocID="{409EC8F2-99FA-4E35-B3F8-1FB5D1F594E1}" presName="iconBgRect" presStyleLbl="bgShp" presStyleIdx="3" presStyleCnt="5"/>
      <dgm:spPr/>
    </dgm:pt>
    <dgm:pt modelId="{FAA0DC98-3D0E-45B2-8039-6B0036BD83A7}" type="pres">
      <dgm:prSet presAssocID="{409EC8F2-99FA-4E35-B3F8-1FB5D1F594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רובוט"/>
        </a:ext>
      </dgm:extLst>
    </dgm:pt>
    <dgm:pt modelId="{A2CBD408-6C12-4A3A-A695-E1A6B4C4529E}" type="pres">
      <dgm:prSet presAssocID="{409EC8F2-99FA-4E35-B3F8-1FB5D1F594E1}" presName="spaceRect" presStyleCnt="0"/>
      <dgm:spPr/>
    </dgm:pt>
    <dgm:pt modelId="{EE07202F-C5BA-4565-87E2-2E4D97706E42}" type="pres">
      <dgm:prSet presAssocID="{409EC8F2-99FA-4E35-B3F8-1FB5D1F594E1}" presName="textRect" presStyleLbl="revTx" presStyleIdx="3" presStyleCnt="5">
        <dgm:presLayoutVars>
          <dgm:chMax val="1"/>
          <dgm:chPref val="1"/>
        </dgm:presLayoutVars>
      </dgm:prSet>
      <dgm:spPr>
        <a:xfrm>
          <a:off x="7260386" y="2278514"/>
          <a:ext cx="2734619" cy="1160141"/>
        </a:xfrm>
        <a:prstGeom prst="rect">
          <a:avLst/>
        </a:prstGeom>
      </dgm:spPr>
    </dgm:pt>
    <dgm:pt modelId="{10A11B77-962E-4055-BDC6-BEBFCF2726B6}" type="pres">
      <dgm:prSet presAssocID="{8A958EA4-8690-41CD-B5F1-8D554E1DB0E8}" presName="sibTrans" presStyleLbl="sibTrans2D1" presStyleIdx="0" presStyleCnt="0"/>
      <dgm:spPr/>
    </dgm:pt>
    <dgm:pt modelId="{B0735BD4-F487-445E-9672-DD86ACBE68B0}" type="pres">
      <dgm:prSet presAssocID="{2D72E8CE-86A7-4D4A-8C3A-3CEE0FE4C3D4}" presName="compNode" presStyleCnt="0"/>
      <dgm:spPr/>
    </dgm:pt>
    <dgm:pt modelId="{612A94DB-8F63-44AE-B6FA-A648D0B4B222}" type="pres">
      <dgm:prSet presAssocID="{2D72E8CE-86A7-4D4A-8C3A-3CEE0FE4C3D4}" presName="iconBgRect" presStyleLbl="bgShp" presStyleIdx="4" presStyleCnt="5"/>
      <dgm:spPr/>
    </dgm:pt>
    <dgm:pt modelId="{00F89A81-1A62-43E7-89C0-98E4106FC56C}" type="pres">
      <dgm:prSet presAssocID="{2D72E8CE-86A7-4D4A-8C3A-3CEE0FE4C3D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יואן"/>
        </a:ext>
      </dgm:extLst>
    </dgm:pt>
    <dgm:pt modelId="{0B9E97CD-F2D0-4F57-8C80-2E749F1F90D6}" type="pres">
      <dgm:prSet presAssocID="{2D72E8CE-86A7-4D4A-8C3A-3CEE0FE4C3D4}" presName="spaceRect" presStyleCnt="0"/>
      <dgm:spPr/>
    </dgm:pt>
    <dgm:pt modelId="{86F597E5-DC38-4FD2-9A84-8F3B5A7E74B1}" type="pres">
      <dgm:prSet presAssocID="{2D72E8CE-86A7-4D4A-8C3A-3CEE0FE4C3D4}" presName="textRect" presStyleLbl="revTx" presStyleIdx="4" presStyleCnt="5" custScaleX="231723" custScaleY="128275" custLinFactNeighborX="78639" custLinFactNeighborY="-1549">
        <dgm:presLayoutVars>
          <dgm:chMax val="1"/>
          <dgm:chPref val="1"/>
        </dgm:presLayoutVars>
      </dgm:prSet>
      <dgm:spPr/>
    </dgm:pt>
  </dgm:ptLst>
  <dgm:cxnLst>
    <dgm:cxn modelId="{BEB3A405-A86A-4F64-B8AD-CC6A7384767F}" srcId="{7D46EF00-0B37-4245-8D71-670962904389}" destId="{2D72E8CE-86A7-4D4A-8C3A-3CEE0FE4C3D4}" srcOrd="4" destOrd="0" parTransId="{9637159B-FA35-4C93-9FF2-C54FCBAE6949}" sibTransId="{A4BDA287-77BB-44B9-9364-9C2143CC30D3}"/>
    <dgm:cxn modelId="{9E4F6616-0D03-40D9-8003-83F77F185097}" type="presOf" srcId="{9C624029-BE30-4EFB-AF66-72F885E44CEF}" destId="{5FD5764C-D027-4352-9ABD-25CD64011DD4}" srcOrd="0" destOrd="0" presId="urn:microsoft.com/office/officeart/2018/2/layout/IconCircleList"/>
    <dgm:cxn modelId="{80594B26-6858-450D-B941-F5A39E3AB06D}" type="presOf" srcId="{14FD14E2-9D94-4A1F-8B7A-444315B43771}" destId="{513D3377-A19C-44FD-9A09-604E67A657CB}" srcOrd="0" destOrd="0" presId="urn:microsoft.com/office/officeart/2018/2/layout/IconCircleList"/>
    <dgm:cxn modelId="{FAAFD435-5B35-4091-AF2E-31005EF63BC7}" type="presOf" srcId="{2D72E8CE-86A7-4D4A-8C3A-3CEE0FE4C3D4}" destId="{86F597E5-DC38-4FD2-9A84-8F3B5A7E74B1}" srcOrd="0" destOrd="0" presId="urn:microsoft.com/office/officeart/2018/2/layout/IconCircleList"/>
    <dgm:cxn modelId="{FB383E5C-FC30-4BA0-80B6-01261D1F1EBC}" type="presOf" srcId="{2D6E3AA5-64BC-4C50-AE72-1B424AB1DE19}" destId="{CD663F3A-18A9-4B73-BD9E-F329098D0A1A}" srcOrd="0" destOrd="0" presId="urn:microsoft.com/office/officeart/2018/2/layout/IconCircleList"/>
    <dgm:cxn modelId="{EC5C906C-CEA0-4069-ACF9-74BAF63B3DA3}" type="presOf" srcId="{3DBC80D7-4FB3-4257-BB6C-354E07854B40}" destId="{3EFAD7DA-F9F7-4EAD-A651-B5BB81C8F978}" srcOrd="0" destOrd="0" presId="urn:microsoft.com/office/officeart/2018/2/layout/IconCircleList"/>
    <dgm:cxn modelId="{F8E1EC72-958C-4920-9E69-4667949461E8}" type="presOf" srcId="{409EC8F2-99FA-4E35-B3F8-1FB5D1F594E1}" destId="{EE07202F-C5BA-4565-87E2-2E4D97706E42}" srcOrd="0" destOrd="0" presId="urn:microsoft.com/office/officeart/2018/2/layout/IconCircleList"/>
    <dgm:cxn modelId="{33A9738B-F30A-4D22-B2D7-9850B26A88AC}" type="presOf" srcId="{E3C5969E-2B7F-4CDD-8483-657717235283}" destId="{38D53BB8-EFA4-42C4-A5DE-5DDB12CB98F9}" srcOrd="0" destOrd="0" presId="urn:microsoft.com/office/officeart/2018/2/layout/IconCircleList"/>
    <dgm:cxn modelId="{3B7DF08D-ACFA-4C79-8AAB-4F31595F6BA3}" srcId="{7D46EF00-0B37-4245-8D71-670962904389}" destId="{9C624029-BE30-4EFB-AF66-72F885E44CEF}" srcOrd="2" destOrd="0" parTransId="{132EB23F-9E65-4CE2-8A39-FD5820CCA29F}" sibTransId="{C1162B53-4E77-423F-9064-A9DD1C687F47}"/>
    <dgm:cxn modelId="{1A51B8B2-223C-4B06-8606-E241AED3375A}" type="presOf" srcId="{8A958EA4-8690-41CD-B5F1-8D554E1DB0E8}" destId="{10A11B77-962E-4055-BDC6-BEBFCF2726B6}" srcOrd="0" destOrd="0" presId="urn:microsoft.com/office/officeart/2018/2/layout/IconCircleList"/>
    <dgm:cxn modelId="{B0D6CDB3-1FE8-49FA-AF7C-D21B37A83B13}" srcId="{7D46EF00-0B37-4245-8D71-670962904389}" destId="{14FD14E2-9D94-4A1F-8B7A-444315B43771}" srcOrd="0" destOrd="0" parTransId="{471BAD1A-2AC3-4EEE-A98D-CC3416455A26}" sibTransId="{E3C5969E-2B7F-4CDD-8483-657717235283}"/>
    <dgm:cxn modelId="{DB3063B4-91BC-45E4-9D06-9C415606F6D0}" srcId="{7D46EF00-0B37-4245-8D71-670962904389}" destId="{409EC8F2-99FA-4E35-B3F8-1FB5D1F594E1}" srcOrd="3" destOrd="0" parTransId="{DEABACFD-D5B0-404C-B970-75A9C24133BB}" sibTransId="{8A958EA4-8690-41CD-B5F1-8D554E1DB0E8}"/>
    <dgm:cxn modelId="{67EE91B6-6990-446C-B3A1-8E426E0410DB}" srcId="{7D46EF00-0B37-4245-8D71-670962904389}" destId="{3DBC80D7-4FB3-4257-BB6C-354E07854B40}" srcOrd="1" destOrd="0" parTransId="{40EF735E-AA59-4D0D-8743-8B379058CE3D}" sibTransId="{2D6E3AA5-64BC-4C50-AE72-1B424AB1DE19}"/>
    <dgm:cxn modelId="{FC642ABF-95D6-4B15-95F9-C4083E71648F}" type="presOf" srcId="{7D46EF00-0B37-4245-8D71-670962904389}" destId="{FE6B91B6-7C38-4A51-8551-325DACC1E365}" srcOrd="0" destOrd="0" presId="urn:microsoft.com/office/officeart/2018/2/layout/IconCircleList"/>
    <dgm:cxn modelId="{43D8C9E9-1C3D-454C-8914-36E4D6053C87}" type="presOf" srcId="{C1162B53-4E77-423F-9064-A9DD1C687F47}" destId="{D2D2CD4C-5CEA-4F54-928D-328009F2AA45}" srcOrd="0" destOrd="0" presId="urn:microsoft.com/office/officeart/2018/2/layout/IconCircleList"/>
    <dgm:cxn modelId="{7F83BD93-219D-419C-9A32-037F1DFDB1E6}" type="presParOf" srcId="{FE6B91B6-7C38-4A51-8551-325DACC1E365}" destId="{CBB80D94-B2E6-4480-ACD7-1E87D1C050D9}" srcOrd="0" destOrd="0" presId="urn:microsoft.com/office/officeart/2018/2/layout/IconCircleList"/>
    <dgm:cxn modelId="{AE5E865B-0BF9-4127-AA78-F7FEAF2AB59A}" type="presParOf" srcId="{CBB80D94-B2E6-4480-ACD7-1E87D1C050D9}" destId="{ABAE20BB-2627-4A56-8DED-1F1F6259AC64}" srcOrd="0" destOrd="0" presId="urn:microsoft.com/office/officeart/2018/2/layout/IconCircleList"/>
    <dgm:cxn modelId="{6EDFDE5C-C502-4ED0-93A4-E6AEB80602F2}" type="presParOf" srcId="{ABAE20BB-2627-4A56-8DED-1F1F6259AC64}" destId="{4B7C923C-68EF-444E-937E-39B6989B56A7}" srcOrd="0" destOrd="0" presId="urn:microsoft.com/office/officeart/2018/2/layout/IconCircleList"/>
    <dgm:cxn modelId="{EFC28683-A3D3-4597-8825-914AE193EF75}" type="presParOf" srcId="{ABAE20BB-2627-4A56-8DED-1F1F6259AC64}" destId="{5A096E07-F5D0-469F-9A84-0EDAB00898D5}" srcOrd="1" destOrd="0" presId="urn:microsoft.com/office/officeart/2018/2/layout/IconCircleList"/>
    <dgm:cxn modelId="{FAC42A2C-2BC4-45DD-9001-F47F655E5014}" type="presParOf" srcId="{ABAE20BB-2627-4A56-8DED-1F1F6259AC64}" destId="{C21B0540-2B96-4B0E-A5F7-7E9E3527F4E3}" srcOrd="2" destOrd="0" presId="urn:microsoft.com/office/officeart/2018/2/layout/IconCircleList"/>
    <dgm:cxn modelId="{E27251C7-36AE-4851-8255-4DAC00E16416}" type="presParOf" srcId="{ABAE20BB-2627-4A56-8DED-1F1F6259AC64}" destId="{513D3377-A19C-44FD-9A09-604E67A657CB}" srcOrd="3" destOrd="0" presId="urn:microsoft.com/office/officeart/2018/2/layout/IconCircleList"/>
    <dgm:cxn modelId="{AE1E0035-B8FE-4927-B177-1FCCF8DE5C5D}" type="presParOf" srcId="{CBB80D94-B2E6-4480-ACD7-1E87D1C050D9}" destId="{38D53BB8-EFA4-42C4-A5DE-5DDB12CB98F9}" srcOrd="1" destOrd="0" presId="urn:microsoft.com/office/officeart/2018/2/layout/IconCircleList"/>
    <dgm:cxn modelId="{BDE2404F-83D2-4B4A-A623-3768303CAA27}" type="presParOf" srcId="{CBB80D94-B2E6-4480-ACD7-1E87D1C050D9}" destId="{7E27BB1D-F2BF-4577-87AA-4CB7C14C24AA}" srcOrd="2" destOrd="0" presId="urn:microsoft.com/office/officeart/2018/2/layout/IconCircleList"/>
    <dgm:cxn modelId="{AE862A86-9F1A-4CB3-BB47-75DE30B045E2}" type="presParOf" srcId="{7E27BB1D-F2BF-4577-87AA-4CB7C14C24AA}" destId="{A40822CF-7E9F-4F88-96C3-AB6DB8C56817}" srcOrd="0" destOrd="0" presId="urn:microsoft.com/office/officeart/2018/2/layout/IconCircleList"/>
    <dgm:cxn modelId="{7DE27CF4-55FF-4B52-B774-BFBF30DE75FE}" type="presParOf" srcId="{7E27BB1D-F2BF-4577-87AA-4CB7C14C24AA}" destId="{A9382D9C-96A7-406E-945B-66A895241422}" srcOrd="1" destOrd="0" presId="urn:microsoft.com/office/officeart/2018/2/layout/IconCircleList"/>
    <dgm:cxn modelId="{A7903107-9A74-42BE-AE03-682C6A19A55E}" type="presParOf" srcId="{7E27BB1D-F2BF-4577-87AA-4CB7C14C24AA}" destId="{3E54F01A-A9FB-4D1A-B1F2-B7CE9DCE0C19}" srcOrd="2" destOrd="0" presId="urn:microsoft.com/office/officeart/2018/2/layout/IconCircleList"/>
    <dgm:cxn modelId="{1BF5F30B-488E-4BAF-97A4-1CA1ADD914EA}" type="presParOf" srcId="{7E27BB1D-F2BF-4577-87AA-4CB7C14C24AA}" destId="{3EFAD7DA-F9F7-4EAD-A651-B5BB81C8F978}" srcOrd="3" destOrd="0" presId="urn:microsoft.com/office/officeart/2018/2/layout/IconCircleList"/>
    <dgm:cxn modelId="{3D4FD41C-1643-4AEB-9F26-1693729631E2}" type="presParOf" srcId="{CBB80D94-B2E6-4480-ACD7-1E87D1C050D9}" destId="{CD663F3A-18A9-4B73-BD9E-F329098D0A1A}" srcOrd="3" destOrd="0" presId="urn:microsoft.com/office/officeart/2018/2/layout/IconCircleList"/>
    <dgm:cxn modelId="{C82A9F10-7919-4DB5-B110-35413F6AE7C8}" type="presParOf" srcId="{CBB80D94-B2E6-4480-ACD7-1E87D1C050D9}" destId="{BFEB28A5-1EED-4509-BA0C-612C6EE6BB52}" srcOrd="4" destOrd="0" presId="urn:microsoft.com/office/officeart/2018/2/layout/IconCircleList"/>
    <dgm:cxn modelId="{B89E39A6-EE1A-4162-8D1D-A49B14C5241E}" type="presParOf" srcId="{BFEB28A5-1EED-4509-BA0C-612C6EE6BB52}" destId="{F9C851F4-B8F5-40EF-97F4-017B754D9AED}" srcOrd="0" destOrd="0" presId="urn:microsoft.com/office/officeart/2018/2/layout/IconCircleList"/>
    <dgm:cxn modelId="{AA7178D5-CF2F-44CE-B35A-EE387E2F134C}" type="presParOf" srcId="{BFEB28A5-1EED-4509-BA0C-612C6EE6BB52}" destId="{BDD4156A-3CB1-428D-BE7A-0F6C222A75E9}" srcOrd="1" destOrd="0" presId="urn:microsoft.com/office/officeart/2018/2/layout/IconCircleList"/>
    <dgm:cxn modelId="{30DE05C6-E229-4FE5-8760-2E67C6B3C468}" type="presParOf" srcId="{BFEB28A5-1EED-4509-BA0C-612C6EE6BB52}" destId="{F4486038-F49F-4075-AFA4-DD7B647CD568}" srcOrd="2" destOrd="0" presId="urn:microsoft.com/office/officeart/2018/2/layout/IconCircleList"/>
    <dgm:cxn modelId="{0B8E7357-1906-47F7-B734-32C5D2024C6C}" type="presParOf" srcId="{BFEB28A5-1EED-4509-BA0C-612C6EE6BB52}" destId="{5FD5764C-D027-4352-9ABD-25CD64011DD4}" srcOrd="3" destOrd="0" presId="urn:microsoft.com/office/officeart/2018/2/layout/IconCircleList"/>
    <dgm:cxn modelId="{32A2FF6D-DF8F-45DA-A828-05A07AF9A0AB}" type="presParOf" srcId="{CBB80D94-B2E6-4480-ACD7-1E87D1C050D9}" destId="{D2D2CD4C-5CEA-4F54-928D-328009F2AA45}" srcOrd="5" destOrd="0" presId="urn:microsoft.com/office/officeart/2018/2/layout/IconCircleList"/>
    <dgm:cxn modelId="{40E9FEBC-2ABB-4435-A755-095C682B13E3}" type="presParOf" srcId="{CBB80D94-B2E6-4480-ACD7-1E87D1C050D9}" destId="{179DECF2-F4CE-41E0-8825-47A9E14FD222}" srcOrd="6" destOrd="0" presId="urn:microsoft.com/office/officeart/2018/2/layout/IconCircleList"/>
    <dgm:cxn modelId="{77F9ACEC-1417-4DBE-A059-9E2AB0161F9F}" type="presParOf" srcId="{179DECF2-F4CE-41E0-8825-47A9E14FD222}" destId="{1508FEF3-6821-4FDC-96FE-D8DA0315815D}" srcOrd="0" destOrd="0" presId="urn:microsoft.com/office/officeart/2018/2/layout/IconCircleList"/>
    <dgm:cxn modelId="{C3A2AFA0-66CB-4E7E-9E5E-EBD15387E4BA}" type="presParOf" srcId="{179DECF2-F4CE-41E0-8825-47A9E14FD222}" destId="{FAA0DC98-3D0E-45B2-8039-6B0036BD83A7}" srcOrd="1" destOrd="0" presId="urn:microsoft.com/office/officeart/2018/2/layout/IconCircleList"/>
    <dgm:cxn modelId="{248956A2-7688-4E0E-A040-638AD179BB3D}" type="presParOf" srcId="{179DECF2-F4CE-41E0-8825-47A9E14FD222}" destId="{A2CBD408-6C12-4A3A-A695-E1A6B4C4529E}" srcOrd="2" destOrd="0" presId="urn:microsoft.com/office/officeart/2018/2/layout/IconCircleList"/>
    <dgm:cxn modelId="{0DC16024-79FD-481A-AB8D-6D5ECAF482E9}" type="presParOf" srcId="{179DECF2-F4CE-41E0-8825-47A9E14FD222}" destId="{EE07202F-C5BA-4565-87E2-2E4D97706E42}" srcOrd="3" destOrd="0" presId="urn:microsoft.com/office/officeart/2018/2/layout/IconCircleList"/>
    <dgm:cxn modelId="{7864E7DB-20A1-4863-A914-01331709DCFF}" type="presParOf" srcId="{CBB80D94-B2E6-4480-ACD7-1E87D1C050D9}" destId="{10A11B77-962E-4055-BDC6-BEBFCF2726B6}" srcOrd="7" destOrd="0" presId="urn:microsoft.com/office/officeart/2018/2/layout/IconCircleList"/>
    <dgm:cxn modelId="{95E899B8-023F-4FC3-89AC-C2AB32E2EB40}" type="presParOf" srcId="{CBB80D94-B2E6-4480-ACD7-1E87D1C050D9}" destId="{B0735BD4-F487-445E-9672-DD86ACBE68B0}" srcOrd="8" destOrd="0" presId="urn:microsoft.com/office/officeart/2018/2/layout/IconCircleList"/>
    <dgm:cxn modelId="{FB3C14CF-B015-4081-9C06-A2636FCE5A8A}" type="presParOf" srcId="{B0735BD4-F487-445E-9672-DD86ACBE68B0}" destId="{612A94DB-8F63-44AE-B6FA-A648D0B4B222}" srcOrd="0" destOrd="0" presId="urn:microsoft.com/office/officeart/2018/2/layout/IconCircleList"/>
    <dgm:cxn modelId="{EA235B9B-0F0F-4E56-B984-BAFA145B6F75}" type="presParOf" srcId="{B0735BD4-F487-445E-9672-DD86ACBE68B0}" destId="{00F89A81-1A62-43E7-89C0-98E4106FC56C}" srcOrd="1" destOrd="0" presId="urn:microsoft.com/office/officeart/2018/2/layout/IconCircleList"/>
    <dgm:cxn modelId="{653DC4FB-27C2-451F-807C-133C2C395C72}" type="presParOf" srcId="{B0735BD4-F487-445E-9672-DD86ACBE68B0}" destId="{0B9E97CD-F2D0-4F57-8C80-2E749F1F90D6}" srcOrd="2" destOrd="0" presId="urn:microsoft.com/office/officeart/2018/2/layout/IconCircleList"/>
    <dgm:cxn modelId="{5C7801DD-687B-453C-AEF1-37B77EFF88AB}" type="presParOf" srcId="{B0735BD4-F487-445E-9672-DD86ACBE68B0}" destId="{86F597E5-DC38-4FD2-9A84-8F3B5A7E74B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C923C-68EF-444E-937E-39B6989B56A7}">
      <dsp:nvSpPr>
        <dsp:cNvPr id="0" name=""/>
        <dsp:cNvSpPr/>
      </dsp:nvSpPr>
      <dsp:spPr>
        <a:xfrm>
          <a:off x="1231794" y="90688"/>
          <a:ext cx="1160141" cy="1160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096E07-F5D0-469F-9A84-0EDAB00898D5}">
      <dsp:nvSpPr>
        <dsp:cNvPr id="0" name=""/>
        <dsp:cNvSpPr/>
      </dsp:nvSpPr>
      <dsp:spPr>
        <a:xfrm>
          <a:off x="1475423" y="334318"/>
          <a:ext cx="672882" cy="672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3D3377-A19C-44FD-9A09-604E67A657CB}">
      <dsp:nvSpPr>
        <dsp:cNvPr id="0" name=""/>
        <dsp:cNvSpPr/>
      </dsp:nvSpPr>
      <dsp:spPr>
        <a:xfrm>
          <a:off x="2640537" y="90688"/>
          <a:ext cx="2734619" cy="1160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r" defTabSz="889000" rtl="1">
            <a:lnSpc>
              <a:spcPct val="100000"/>
            </a:lnSpc>
            <a:spcBef>
              <a:spcPct val="0"/>
            </a:spcBef>
            <a:spcAft>
              <a:spcPct val="35000"/>
            </a:spcAft>
            <a:buNone/>
          </a:pPr>
          <a:r>
            <a:rPr lang="he-IL"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rPr>
            <a:t>בפרויקט זה שאפנו לבחון האם ניתן לקבוע מחיר של שעוני יד על סמך מאפייניהם. </a:t>
          </a:r>
          <a:endParaRPr lang="en-US"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endParaRPr>
        </a:p>
      </dsp:txBody>
      <dsp:txXfrm>
        <a:off x="2640537" y="90688"/>
        <a:ext cx="2734619" cy="1160141"/>
      </dsp:txXfrm>
    </dsp:sp>
    <dsp:sp modelId="{A40822CF-7E9F-4F88-96C3-AB6DB8C56817}">
      <dsp:nvSpPr>
        <dsp:cNvPr id="0" name=""/>
        <dsp:cNvSpPr/>
      </dsp:nvSpPr>
      <dsp:spPr>
        <a:xfrm>
          <a:off x="5851643" y="90688"/>
          <a:ext cx="1160141" cy="1160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82D9C-96A7-406E-945B-66A895241422}">
      <dsp:nvSpPr>
        <dsp:cNvPr id="0" name=""/>
        <dsp:cNvSpPr/>
      </dsp:nvSpPr>
      <dsp:spPr>
        <a:xfrm>
          <a:off x="6095273" y="334318"/>
          <a:ext cx="672882" cy="672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FAD7DA-F9F7-4EAD-A651-B5BB81C8F978}">
      <dsp:nvSpPr>
        <dsp:cNvPr id="0" name=""/>
        <dsp:cNvSpPr/>
      </dsp:nvSpPr>
      <dsp:spPr>
        <a:xfrm>
          <a:off x="7518397" y="162959"/>
          <a:ext cx="2685943" cy="1279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r" defTabSz="977900" rtl="1">
            <a:lnSpc>
              <a:spcPct val="100000"/>
            </a:lnSpc>
            <a:spcBef>
              <a:spcPct val="0"/>
            </a:spcBef>
            <a:spcAft>
              <a:spcPct val="35000"/>
            </a:spcAft>
            <a:buNone/>
          </a:pPr>
          <a:r>
            <a:rPr lang="he-IL" sz="2200" kern="1200" dirty="0">
              <a:latin typeface="Aharoni" panose="02010803020104030203" pitchFamily="2" charset="-79"/>
              <a:cs typeface="Aharoni" panose="02010803020104030203" pitchFamily="2" charset="-79"/>
            </a:rPr>
            <a:t>אספנו נתונים ולאחר מכן ביצענו ניקוי ועיבוד נתונים כדי לוודא שמערך הנתונים מתאים לניתוח. </a:t>
          </a:r>
          <a:endParaRPr lang="en-US" sz="2200" kern="1200" dirty="0">
            <a:latin typeface="Aharoni" panose="02010803020104030203" pitchFamily="2" charset="-79"/>
            <a:cs typeface="Aharoni" panose="02010803020104030203" pitchFamily="2" charset="-79"/>
          </a:endParaRPr>
        </a:p>
      </dsp:txBody>
      <dsp:txXfrm>
        <a:off x="7518397" y="162959"/>
        <a:ext cx="2685943" cy="1279763"/>
      </dsp:txXfrm>
    </dsp:sp>
    <dsp:sp modelId="{F9C851F4-B8F5-40EF-97F4-017B754D9AED}">
      <dsp:nvSpPr>
        <dsp:cNvPr id="0" name=""/>
        <dsp:cNvSpPr/>
      </dsp:nvSpPr>
      <dsp:spPr>
        <a:xfrm>
          <a:off x="1231794" y="2338325"/>
          <a:ext cx="1160141" cy="1160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D4156A-3CB1-428D-BE7A-0F6C222A75E9}">
      <dsp:nvSpPr>
        <dsp:cNvPr id="0" name=""/>
        <dsp:cNvSpPr/>
      </dsp:nvSpPr>
      <dsp:spPr>
        <a:xfrm>
          <a:off x="1475423" y="2581955"/>
          <a:ext cx="672882" cy="672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764C-D027-4352-9ABD-25CD64011DD4}">
      <dsp:nvSpPr>
        <dsp:cNvPr id="0" name=""/>
        <dsp:cNvSpPr/>
      </dsp:nvSpPr>
      <dsp:spPr>
        <a:xfrm>
          <a:off x="2640537" y="2338325"/>
          <a:ext cx="2734619" cy="1160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r" defTabSz="889000" rtl="1">
            <a:lnSpc>
              <a:spcPct val="100000"/>
            </a:lnSpc>
            <a:spcBef>
              <a:spcPct val="0"/>
            </a:spcBef>
            <a:spcAft>
              <a:spcPct val="35000"/>
            </a:spcAft>
            <a:buNone/>
          </a:pPr>
          <a:r>
            <a:rPr lang="he-IL"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rPr>
            <a:t>באמצעות טכניקות ויזואליזציה, הצגנו את הנתונים וזיהינו כל דפוס או מגמה.</a:t>
          </a:r>
          <a:endParaRPr lang="en-US"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endParaRPr>
        </a:p>
      </dsp:txBody>
      <dsp:txXfrm>
        <a:off x="2640537" y="2338325"/>
        <a:ext cx="2734619" cy="1160141"/>
      </dsp:txXfrm>
    </dsp:sp>
    <dsp:sp modelId="{1508FEF3-6821-4FDC-96FE-D8DA0315815D}">
      <dsp:nvSpPr>
        <dsp:cNvPr id="0" name=""/>
        <dsp:cNvSpPr/>
      </dsp:nvSpPr>
      <dsp:spPr>
        <a:xfrm>
          <a:off x="5851643" y="2338325"/>
          <a:ext cx="1160141" cy="1160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0DC98-3D0E-45B2-8039-6B0036BD83A7}">
      <dsp:nvSpPr>
        <dsp:cNvPr id="0" name=""/>
        <dsp:cNvSpPr/>
      </dsp:nvSpPr>
      <dsp:spPr>
        <a:xfrm>
          <a:off x="6095273" y="2581955"/>
          <a:ext cx="672882" cy="672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7202F-C5BA-4565-87E2-2E4D97706E42}">
      <dsp:nvSpPr>
        <dsp:cNvPr id="0" name=""/>
        <dsp:cNvSpPr/>
      </dsp:nvSpPr>
      <dsp:spPr>
        <a:xfrm>
          <a:off x="7260386" y="2338325"/>
          <a:ext cx="2734619" cy="1160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r" defTabSz="889000" rtl="1">
            <a:lnSpc>
              <a:spcPct val="100000"/>
            </a:lnSpc>
            <a:spcBef>
              <a:spcPct val="0"/>
            </a:spcBef>
            <a:spcAft>
              <a:spcPct val="35000"/>
            </a:spcAft>
            <a:buNone/>
          </a:pPr>
          <a:r>
            <a:rPr lang="he-IL"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rPr>
            <a:t>בנינו מודל למידת מכונה כדי לחזות את המחירים על סמך המאפיינים הנתונים. </a:t>
          </a:r>
          <a:endParaRPr lang="en-US"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endParaRPr>
        </a:p>
      </dsp:txBody>
      <dsp:txXfrm>
        <a:off x="7260386" y="2338325"/>
        <a:ext cx="2734619" cy="1160141"/>
      </dsp:txXfrm>
    </dsp:sp>
    <dsp:sp modelId="{612A94DB-8F63-44AE-B6FA-A648D0B4B222}">
      <dsp:nvSpPr>
        <dsp:cNvPr id="0" name=""/>
        <dsp:cNvSpPr/>
      </dsp:nvSpPr>
      <dsp:spPr>
        <a:xfrm>
          <a:off x="1624112" y="4690165"/>
          <a:ext cx="1160141" cy="1160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F89A81-1A62-43E7-89C0-98E4106FC56C}">
      <dsp:nvSpPr>
        <dsp:cNvPr id="0" name=""/>
        <dsp:cNvSpPr/>
      </dsp:nvSpPr>
      <dsp:spPr>
        <a:xfrm>
          <a:off x="1867741" y="4933795"/>
          <a:ext cx="672882" cy="6728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F597E5-DC38-4FD2-9A84-8F3B5A7E74B1}">
      <dsp:nvSpPr>
        <dsp:cNvPr id="0" name=""/>
        <dsp:cNvSpPr/>
      </dsp:nvSpPr>
      <dsp:spPr>
        <a:xfrm>
          <a:off x="3382271" y="4508180"/>
          <a:ext cx="6336741" cy="148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r" defTabSz="889000" rtl="1">
            <a:lnSpc>
              <a:spcPct val="100000"/>
            </a:lnSpc>
            <a:spcBef>
              <a:spcPct val="0"/>
            </a:spcBef>
            <a:spcAft>
              <a:spcPct val="35000"/>
            </a:spcAft>
            <a:buNone/>
          </a:pPr>
          <a:r>
            <a:rPr lang="he-IL"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rPr>
            <a:t>למרות מאמצינו, נתקלנו באתגרים בקביעת המחיר המדויק רק על סמך המאפיינים שסופקו. עם זאת, פרויקט זה שימש כחוויית למידה רבת ערך במדעי הנתונים, והדגיש את החשיבות של עיבוד מוקדם של נתונים, ניתוח חקרני, ויזואליזציה והמגבלות של חיזוי מחירים על סמך מאפיינים ספציפיים.</a:t>
          </a:r>
          <a:endParaRPr lang="en-US" sz="2200" kern="1200" dirty="0">
            <a:solidFill>
              <a:srgbClr val="FFFFFF">
                <a:hueOff val="0"/>
                <a:satOff val="0"/>
                <a:lumOff val="0"/>
                <a:alphaOff val="0"/>
              </a:srgbClr>
            </a:solidFill>
            <a:latin typeface="Aharoni" panose="02010803020104030203" pitchFamily="2" charset="-79"/>
            <a:ea typeface="+mn-ea"/>
            <a:cs typeface="Aharoni" panose="02010803020104030203" pitchFamily="2" charset="-79"/>
          </a:endParaRPr>
        </a:p>
      </dsp:txBody>
      <dsp:txXfrm>
        <a:off x="3382271" y="4508180"/>
        <a:ext cx="6336741" cy="148817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6/22/2023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065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6/22/2023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56959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6/22/2023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07738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6/22/2023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02700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6/22/2023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72810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6/22/2023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34991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6/22/2023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8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6/22/2023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7490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6/22/2023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26657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6/22/2023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607207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6/22/2023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73598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6/22/2023</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484534001"/>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chine gears">
            <a:extLst>
              <a:ext uri="{FF2B5EF4-FFF2-40B4-BE49-F238E27FC236}">
                <a16:creationId xmlns:a16="http://schemas.microsoft.com/office/drawing/2014/main" id="{EA8E98AA-6BF8-70DF-545B-07815FA23446}"/>
              </a:ext>
            </a:extLst>
          </p:cNvPr>
          <p:cNvPicPr>
            <a:picLocks noChangeAspect="1"/>
          </p:cNvPicPr>
          <p:nvPr/>
        </p:nvPicPr>
        <p:blipFill rotWithShape="1">
          <a:blip r:embed="rId2">
            <a:alphaModFix amt="50000"/>
          </a:blip>
          <a:srcRect t="6995" b="8735"/>
          <a:stretch/>
        </p:blipFill>
        <p:spPr>
          <a:xfrm>
            <a:off x="20" y="10"/>
            <a:ext cx="12191980" cy="6857990"/>
          </a:xfrm>
          <a:prstGeom prst="rect">
            <a:avLst/>
          </a:prstGeom>
        </p:spPr>
      </p:pic>
      <p:sp>
        <p:nvSpPr>
          <p:cNvPr id="2" name="כותרת 1">
            <a:extLst>
              <a:ext uri="{FF2B5EF4-FFF2-40B4-BE49-F238E27FC236}">
                <a16:creationId xmlns:a16="http://schemas.microsoft.com/office/drawing/2014/main" id="{3A3B4D58-EEDF-63E8-17BA-A73657B0F14E}"/>
              </a:ext>
            </a:extLst>
          </p:cNvPr>
          <p:cNvSpPr>
            <a:spLocks noGrp="1"/>
          </p:cNvSpPr>
          <p:nvPr>
            <p:ph type="title"/>
          </p:nvPr>
        </p:nvSpPr>
        <p:spPr>
          <a:xfrm>
            <a:off x="463261" y="1296166"/>
            <a:ext cx="11264382" cy="3099918"/>
          </a:xfrm>
        </p:spPr>
        <p:txBody>
          <a:bodyPr vert="horz" lIns="91440" tIns="45720" rIns="91440" bIns="45720" rtlCol="0" anchor="b">
            <a:normAutofit/>
          </a:bodyPr>
          <a:lstStyle/>
          <a:p>
            <a:pPr algn="ctr"/>
            <a:r>
              <a:rPr lang="en-US" sz="3200" dirty="0">
                <a:solidFill>
                  <a:srgbClr val="FFFFFF"/>
                </a:solidFill>
              </a:rPr>
              <a:t>Watches' Price Forecasting</a:t>
            </a:r>
          </a:p>
        </p:txBody>
      </p:sp>
      <p:cxnSp>
        <p:nvCxnSpPr>
          <p:cNvPr id="13" name="Straight Connector 12">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תיבת טקסט 5">
            <a:extLst>
              <a:ext uri="{FF2B5EF4-FFF2-40B4-BE49-F238E27FC236}">
                <a16:creationId xmlns:a16="http://schemas.microsoft.com/office/drawing/2014/main" id="{5433091F-F480-7F62-28CB-B6077A4677FC}"/>
              </a:ext>
            </a:extLst>
          </p:cNvPr>
          <p:cNvSpPr txBox="1"/>
          <p:nvPr/>
        </p:nvSpPr>
        <p:spPr>
          <a:xfrm>
            <a:off x="6504789" y="1287838"/>
            <a:ext cx="4867404" cy="646331"/>
          </a:xfrm>
          <a:prstGeom prst="rect">
            <a:avLst/>
          </a:prstGeom>
          <a:noFill/>
        </p:spPr>
        <p:txBody>
          <a:bodyPr wrap="square">
            <a:spAutoFit/>
          </a:bodyPr>
          <a:lstStyle/>
          <a:p>
            <a:pPr algn="ctr"/>
            <a:r>
              <a:rPr lang="en-US" sz="1800" b="1" cap="all" spc="600" dirty="0">
                <a:solidFill>
                  <a:srgbClr val="FFFFFF"/>
                </a:solidFill>
                <a:latin typeface="+mj-lt"/>
                <a:ea typeface="+mj-ea"/>
                <a:cs typeface="+mj-cs"/>
              </a:rPr>
              <a:t>Data science</a:t>
            </a:r>
          </a:p>
          <a:p>
            <a:pPr algn="ctr"/>
            <a:r>
              <a:rPr lang="en-US" sz="1800" b="1" cap="all" spc="600" dirty="0">
                <a:solidFill>
                  <a:srgbClr val="FFFFFF"/>
                </a:solidFill>
                <a:latin typeface="+mj-lt"/>
                <a:ea typeface="+mj-ea"/>
                <a:cs typeface="+mj-cs"/>
              </a:rPr>
              <a:t>Daniel Cohen &amp; Amit Cohen</a:t>
            </a:r>
            <a:r>
              <a:rPr lang="en-US" sz="1800" b="1" dirty="0">
                <a:latin typeface="Baguet Script" panose="020B0604020202020204" pitchFamily="2" charset="0"/>
                <a:ea typeface="Calibri" panose="020F0502020204030204" pitchFamily="34" charset="0"/>
                <a:cs typeface="Calibri" panose="020F0502020204030204" pitchFamily="34" charset="0"/>
              </a:rPr>
              <a:t> </a:t>
            </a:r>
            <a:endParaRPr lang="he-IL" sz="1800" b="1" dirty="0">
              <a:latin typeface="Baguet Script" panose="020B0604020202020204" pitchFamily="2"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774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708A346-B97D-EE24-196D-B700A59F4376}"/>
              </a:ext>
            </a:extLst>
          </p:cNvPr>
          <p:cNvPicPr>
            <a:picLocks noChangeAspect="1"/>
          </p:cNvPicPr>
          <p:nvPr/>
        </p:nvPicPr>
        <p:blipFill>
          <a:blip r:embed="rId2"/>
          <a:stretch>
            <a:fillRect/>
          </a:stretch>
        </p:blipFill>
        <p:spPr>
          <a:xfrm>
            <a:off x="-5245" y="1"/>
            <a:ext cx="12156723" cy="6858000"/>
          </a:xfrm>
          <a:prstGeom prst="rect">
            <a:avLst/>
          </a:prstGeom>
        </p:spPr>
      </p:pic>
    </p:spTree>
    <p:extLst>
      <p:ext uri="{BB962C8B-B14F-4D97-AF65-F5344CB8AC3E}">
        <p14:creationId xmlns:p14="http://schemas.microsoft.com/office/powerpoint/2010/main" val="3342765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230B99E-61DD-4DE1-6298-65F8B9CDE7B0}"/>
              </a:ext>
            </a:extLst>
          </p:cNvPr>
          <p:cNvPicPr>
            <a:picLocks noChangeAspect="1"/>
          </p:cNvPicPr>
          <p:nvPr/>
        </p:nvPicPr>
        <p:blipFill>
          <a:blip r:embed="rId2"/>
          <a:stretch>
            <a:fillRect/>
          </a:stretch>
        </p:blipFill>
        <p:spPr>
          <a:xfrm>
            <a:off x="457202" y="356577"/>
            <a:ext cx="5426764" cy="2835484"/>
          </a:xfrm>
          <a:prstGeom prst="rect">
            <a:avLst/>
          </a:prstGeom>
        </p:spPr>
      </p:pic>
      <p:sp>
        <p:nvSpPr>
          <p:cNvPr id="15" name="Rectangle 14">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תמונה 9">
            <a:extLst>
              <a:ext uri="{FF2B5EF4-FFF2-40B4-BE49-F238E27FC236}">
                <a16:creationId xmlns:a16="http://schemas.microsoft.com/office/drawing/2014/main" id="{AB231122-167D-A52F-97EA-4D0A042EF6F2}"/>
              </a:ext>
            </a:extLst>
          </p:cNvPr>
          <p:cNvPicPr>
            <a:picLocks noChangeAspect="1"/>
          </p:cNvPicPr>
          <p:nvPr/>
        </p:nvPicPr>
        <p:blipFill>
          <a:blip r:embed="rId3"/>
          <a:stretch>
            <a:fillRect/>
          </a:stretch>
        </p:blipFill>
        <p:spPr>
          <a:xfrm>
            <a:off x="6308034" y="432263"/>
            <a:ext cx="5112595" cy="2684111"/>
          </a:xfrm>
          <a:prstGeom prst="rect">
            <a:avLst/>
          </a:prstGeom>
        </p:spPr>
      </p:pic>
      <p:sp>
        <p:nvSpPr>
          <p:cNvPr id="17" name="Rectangle 16">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ABE0AEB8-630A-B165-9B90-82234A761461}"/>
              </a:ext>
            </a:extLst>
          </p:cNvPr>
          <p:cNvPicPr>
            <a:picLocks noChangeAspect="1"/>
          </p:cNvPicPr>
          <p:nvPr/>
        </p:nvPicPr>
        <p:blipFill>
          <a:blip r:embed="rId4"/>
          <a:stretch>
            <a:fillRect/>
          </a:stretch>
        </p:blipFill>
        <p:spPr>
          <a:xfrm>
            <a:off x="464151" y="3631096"/>
            <a:ext cx="5412863" cy="2760560"/>
          </a:xfrm>
          <a:prstGeom prst="rect">
            <a:avLst/>
          </a:prstGeom>
        </p:spPr>
      </p:pic>
      <p:pic>
        <p:nvPicPr>
          <p:cNvPr id="8" name="מציין מיקום תוכן 4">
            <a:extLst>
              <a:ext uri="{FF2B5EF4-FFF2-40B4-BE49-F238E27FC236}">
                <a16:creationId xmlns:a16="http://schemas.microsoft.com/office/drawing/2014/main" id="{32BE4A31-CB9B-944E-49E2-7C9408AF6B9F}"/>
              </a:ext>
            </a:extLst>
          </p:cNvPr>
          <p:cNvPicPr>
            <a:picLocks noChangeAspect="1"/>
          </p:cNvPicPr>
          <p:nvPr/>
        </p:nvPicPr>
        <p:blipFill>
          <a:blip r:embed="rId5"/>
          <a:stretch>
            <a:fillRect/>
          </a:stretch>
        </p:blipFill>
        <p:spPr>
          <a:xfrm>
            <a:off x="6308034" y="3675711"/>
            <a:ext cx="5112595" cy="2671330"/>
          </a:xfrm>
          <a:prstGeom prst="rect">
            <a:avLst/>
          </a:prstGeom>
        </p:spPr>
      </p:pic>
    </p:spTree>
    <p:extLst>
      <p:ext uri="{BB962C8B-B14F-4D97-AF65-F5344CB8AC3E}">
        <p14:creationId xmlns:p14="http://schemas.microsoft.com/office/powerpoint/2010/main" val="181878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3081B499-9B01-2364-F0CE-B7677D25FBF6}"/>
              </a:ext>
            </a:extLst>
          </p:cNvPr>
          <p:cNvPicPr>
            <a:picLocks noChangeAspect="1"/>
          </p:cNvPicPr>
          <p:nvPr/>
        </p:nvPicPr>
        <p:blipFill>
          <a:blip r:embed="rId2"/>
          <a:stretch>
            <a:fillRect/>
          </a:stretch>
        </p:blipFill>
        <p:spPr>
          <a:xfrm>
            <a:off x="0" y="0"/>
            <a:ext cx="12192000" cy="6852676"/>
          </a:xfrm>
          <a:prstGeom prst="rect">
            <a:avLst/>
          </a:prstGeom>
        </p:spPr>
      </p:pic>
    </p:spTree>
    <p:extLst>
      <p:ext uri="{BB962C8B-B14F-4D97-AF65-F5344CB8AC3E}">
        <p14:creationId xmlns:p14="http://schemas.microsoft.com/office/powerpoint/2010/main" val="1629253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A86C6F4F-4AEF-C655-B381-108336C23FE3}"/>
              </a:ext>
            </a:extLst>
          </p:cNvPr>
          <p:cNvPicPr>
            <a:picLocks noChangeAspect="1"/>
          </p:cNvPicPr>
          <p:nvPr/>
        </p:nvPicPr>
        <p:blipFill rotWithShape="1">
          <a:blip r:embed="rId2">
            <a:alphaModFix/>
          </a:blip>
          <a:srcRect b="23"/>
          <a:stretch/>
        </p:blipFill>
        <p:spPr>
          <a:xfrm>
            <a:off x="-1" y="10"/>
            <a:ext cx="12191999" cy="6857990"/>
          </a:xfrm>
          <a:prstGeom prst="rect">
            <a:avLst/>
          </a:prstGeom>
        </p:spPr>
      </p:pic>
      <p:sp useBgFill="1">
        <p:nvSpPr>
          <p:cNvPr id="24" name="Oval 23">
            <a:extLst>
              <a:ext uri="{FF2B5EF4-FFF2-40B4-BE49-F238E27FC236}">
                <a16:creationId xmlns:a16="http://schemas.microsoft.com/office/drawing/2014/main" id="{5E46B165-E118-452A-83D6-DE891373E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652" y="1260628"/>
            <a:ext cx="4336744" cy="43367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FBE97CA-75FC-2F70-9F02-F9616A752F35}"/>
              </a:ext>
            </a:extLst>
          </p:cNvPr>
          <p:cNvSpPr>
            <a:spLocks noGrp="1"/>
          </p:cNvSpPr>
          <p:nvPr>
            <p:ph type="title"/>
          </p:nvPr>
        </p:nvSpPr>
        <p:spPr>
          <a:xfrm>
            <a:off x="1749522" y="2096563"/>
            <a:ext cx="3425005" cy="1640670"/>
          </a:xfrm>
        </p:spPr>
        <p:txBody>
          <a:bodyPr vert="horz" lIns="91440" tIns="45720" rIns="91440" bIns="45720" rtlCol="0" anchor="b">
            <a:normAutofit/>
          </a:bodyPr>
          <a:lstStyle/>
          <a:p>
            <a:pPr algn="ctr"/>
            <a:r>
              <a:rPr lang="en-US" sz="2400" dirty="0">
                <a:solidFill>
                  <a:srgbClr val="FFFFFF"/>
                </a:solidFill>
              </a:rPr>
              <a:t>Machine learning</a:t>
            </a:r>
          </a:p>
        </p:txBody>
      </p:sp>
    </p:spTree>
    <p:extLst>
      <p:ext uri="{BB962C8B-B14F-4D97-AF65-F5344CB8AC3E}">
        <p14:creationId xmlns:p14="http://schemas.microsoft.com/office/powerpoint/2010/main" val="2872731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EE2BC33-F8B8-4768-AE46-E7CF6E3D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05EB5AC-4150-4206-9DBE-37DD0EBFB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D3E4BDC7-92E7-F859-EFB0-A3733F309B97}"/>
              </a:ext>
            </a:extLst>
          </p:cNvPr>
          <p:cNvPicPr>
            <a:picLocks noChangeAspect="1"/>
          </p:cNvPicPr>
          <p:nvPr/>
        </p:nvPicPr>
        <p:blipFill rotWithShape="1">
          <a:blip r:embed="rId2">
            <a:alphaModFix amt="50000"/>
          </a:blip>
          <a:srcRect t="19261" b="5489"/>
          <a:stretch/>
        </p:blipFill>
        <p:spPr>
          <a:xfrm>
            <a:off x="254010" y="142880"/>
            <a:ext cx="11683980" cy="6572240"/>
          </a:xfrm>
          <a:prstGeom prst="rect">
            <a:avLst/>
          </a:prstGeom>
        </p:spPr>
      </p:pic>
      <p:sp>
        <p:nvSpPr>
          <p:cNvPr id="9" name="תיבת טקסט 8">
            <a:extLst>
              <a:ext uri="{FF2B5EF4-FFF2-40B4-BE49-F238E27FC236}">
                <a16:creationId xmlns:a16="http://schemas.microsoft.com/office/drawing/2014/main" id="{0548D84E-6C79-3018-FEA9-67031D9D1810}"/>
              </a:ext>
            </a:extLst>
          </p:cNvPr>
          <p:cNvSpPr txBox="1"/>
          <p:nvPr/>
        </p:nvSpPr>
        <p:spPr>
          <a:xfrm>
            <a:off x="5527041" y="1243960"/>
            <a:ext cx="5334000" cy="5334000"/>
          </a:xfrm>
          <a:prstGeom prst="rect">
            <a:avLst/>
          </a:prstGeom>
        </p:spPr>
        <p:txBody>
          <a:bodyPr vert="horz" lIns="91440" tIns="45720" rIns="91440" bIns="45720" rtlCol="0" anchor="ctr">
            <a:normAutofit/>
          </a:bodyPr>
          <a:lstStyle/>
          <a:p>
            <a:pPr algn="l" rtl="0">
              <a:lnSpc>
                <a:spcPct val="130000"/>
              </a:lnSpc>
              <a:spcAft>
                <a:spcPts val="600"/>
              </a:spcAft>
              <a:buSzPct val="85000"/>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Linear Regression:</a:t>
            </a:r>
          </a:p>
          <a:p>
            <a:pPr algn="l" rtl="0">
              <a:lnSpc>
                <a:spcPct val="130000"/>
              </a:lnSpc>
              <a:spcAft>
                <a:spcPts val="600"/>
              </a:spcAft>
              <a:buSzPct val="85000"/>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Mean Squared Error: 318135.47475930327</a:t>
            </a:r>
          </a:p>
          <a:p>
            <a:pPr algn="l" rtl="0">
              <a:lnSpc>
                <a:spcPct val="130000"/>
              </a:lnSpc>
              <a:spcAft>
                <a:spcPts val="600"/>
              </a:spcAft>
              <a:buSzPct val="85000"/>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R-squared: 0.012070720256906031</a:t>
            </a:r>
          </a:p>
          <a:p>
            <a:pPr algn="l" rtl="0">
              <a:lnSpc>
                <a:spcPct val="130000"/>
              </a:lnSpc>
              <a:spcAft>
                <a:spcPts val="600"/>
              </a:spcAft>
              <a:buSzPct val="85000"/>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Sum of Squared Errors (SSE): 221422290.4324751</a:t>
            </a:r>
          </a:p>
        </p:txBody>
      </p:sp>
    </p:spTree>
    <p:extLst>
      <p:ext uri="{BB962C8B-B14F-4D97-AF65-F5344CB8AC3E}">
        <p14:creationId xmlns:p14="http://schemas.microsoft.com/office/powerpoint/2010/main" val="3291147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EE2BC33-F8B8-4768-AE46-E7CF6E3D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5EB5AC-4150-4206-9DBE-37DD0EBFB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מציין מיקום תוכן 4">
            <a:extLst>
              <a:ext uri="{FF2B5EF4-FFF2-40B4-BE49-F238E27FC236}">
                <a16:creationId xmlns:a16="http://schemas.microsoft.com/office/drawing/2014/main" id="{9788CB6B-62CE-372B-C4DF-E165045ED672}"/>
              </a:ext>
            </a:extLst>
          </p:cNvPr>
          <p:cNvPicPr>
            <a:picLocks noGrp="1" noChangeAspect="1"/>
          </p:cNvPicPr>
          <p:nvPr>
            <p:ph idx="1"/>
          </p:nvPr>
        </p:nvPicPr>
        <p:blipFill rotWithShape="1">
          <a:blip r:embed="rId2">
            <a:alphaModFix amt="50000"/>
          </a:blip>
          <a:srcRect t="17594" b="9826"/>
          <a:stretch/>
        </p:blipFill>
        <p:spPr>
          <a:xfrm>
            <a:off x="172740" y="689218"/>
            <a:ext cx="11694140" cy="5823342"/>
          </a:xfrm>
          <a:prstGeom prst="rect">
            <a:avLst/>
          </a:prstGeom>
        </p:spPr>
      </p:pic>
      <p:sp>
        <p:nvSpPr>
          <p:cNvPr id="7" name="תיבת טקסט 6">
            <a:extLst>
              <a:ext uri="{FF2B5EF4-FFF2-40B4-BE49-F238E27FC236}">
                <a16:creationId xmlns:a16="http://schemas.microsoft.com/office/drawing/2014/main" id="{8568C36A-5ACF-21DE-AC84-E1768FFE109C}"/>
              </a:ext>
            </a:extLst>
          </p:cNvPr>
          <p:cNvSpPr txBox="1"/>
          <p:nvPr/>
        </p:nvSpPr>
        <p:spPr>
          <a:xfrm>
            <a:off x="7823200" y="457199"/>
            <a:ext cx="3606820" cy="2483289"/>
          </a:xfrm>
          <a:prstGeom prst="rect">
            <a:avLst/>
          </a:prstGeom>
        </p:spPr>
        <p:txBody>
          <a:bodyPr vert="horz" lIns="91440" tIns="45720" rIns="91440" bIns="45720" rtlCol="0" anchor="ctr">
            <a:normAutofit/>
          </a:bodyPr>
          <a:lstStyle/>
          <a:p>
            <a:pPr algn="l" rtl="0">
              <a:lnSpc>
                <a:spcPct val="130000"/>
              </a:lnSpc>
              <a:spcAft>
                <a:spcPts val="600"/>
              </a:spcAft>
              <a:buSzPct val="85000"/>
            </a:pP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Decision Tree Regression:</a:t>
            </a:r>
          </a:p>
          <a:p>
            <a:pPr algn="l" rtl="0">
              <a:lnSpc>
                <a:spcPct val="130000"/>
              </a:lnSpc>
              <a:spcAft>
                <a:spcPts val="600"/>
              </a:spcAft>
              <a:buSzPct val="85000"/>
            </a:pP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Mean Squared Error: 258539.97183374513</a:t>
            </a:r>
          </a:p>
          <a:p>
            <a:pPr algn="l" rtl="0">
              <a:lnSpc>
                <a:spcPct val="130000"/>
              </a:lnSpc>
              <a:spcAft>
                <a:spcPts val="600"/>
              </a:spcAft>
              <a:buSzPct val="85000"/>
            </a:pP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R-squared: 0.19713697960984045</a:t>
            </a:r>
          </a:p>
          <a:p>
            <a:pPr algn="l" rtl="0">
              <a:lnSpc>
                <a:spcPct val="130000"/>
              </a:lnSpc>
              <a:spcAft>
                <a:spcPts val="600"/>
              </a:spcAft>
              <a:buSzPct val="85000"/>
            </a:pP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Sum of Squared Errors (SSE): 179943820.3962866</a:t>
            </a:r>
          </a:p>
        </p:txBody>
      </p:sp>
    </p:spTree>
    <p:extLst>
      <p:ext uri="{BB962C8B-B14F-4D97-AF65-F5344CB8AC3E}">
        <p14:creationId xmlns:p14="http://schemas.microsoft.com/office/powerpoint/2010/main" val="222361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C146DB9-77F5-7A55-96E0-A19FC6AF5A7E}"/>
              </a:ext>
            </a:extLst>
          </p:cNvPr>
          <p:cNvSpPr>
            <a:spLocks noGrp="1"/>
          </p:cNvSpPr>
          <p:nvPr>
            <p:ph type="title"/>
          </p:nvPr>
        </p:nvSpPr>
        <p:spPr/>
        <p:txBody>
          <a:bodyPr/>
          <a:lstStyle/>
          <a:p>
            <a:endParaRPr lang="he-IL"/>
          </a:p>
        </p:txBody>
      </p:sp>
      <p:pic>
        <p:nvPicPr>
          <p:cNvPr id="5" name="מציין מיקום תוכן 4">
            <a:extLst>
              <a:ext uri="{FF2B5EF4-FFF2-40B4-BE49-F238E27FC236}">
                <a16:creationId xmlns:a16="http://schemas.microsoft.com/office/drawing/2014/main" id="{6E7E1814-3EF5-929D-D7C0-5AA10F396CF3}"/>
              </a:ext>
            </a:extLst>
          </p:cNvPr>
          <p:cNvPicPr>
            <a:picLocks noGrp="1" noChangeAspect="1"/>
          </p:cNvPicPr>
          <p:nvPr>
            <p:ph idx="1"/>
          </p:nvPr>
        </p:nvPicPr>
        <p:blipFill>
          <a:blip r:embed="rId2"/>
          <a:stretch>
            <a:fillRect/>
          </a:stretch>
        </p:blipFill>
        <p:spPr>
          <a:xfrm>
            <a:off x="0" y="0"/>
            <a:ext cx="12192000" cy="6813901"/>
          </a:xfrm>
        </p:spPr>
      </p:pic>
      <p:sp>
        <p:nvSpPr>
          <p:cNvPr id="7" name="תיבת טקסט 6">
            <a:extLst>
              <a:ext uri="{FF2B5EF4-FFF2-40B4-BE49-F238E27FC236}">
                <a16:creationId xmlns:a16="http://schemas.microsoft.com/office/drawing/2014/main" id="{9B348CB2-C5C1-7B10-1A4B-35A8E197FFCF}"/>
              </a:ext>
            </a:extLst>
          </p:cNvPr>
          <p:cNvSpPr txBox="1"/>
          <p:nvPr/>
        </p:nvSpPr>
        <p:spPr>
          <a:xfrm>
            <a:off x="7528560" y="1194123"/>
            <a:ext cx="3830320" cy="1754326"/>
          </a:xfrm>
          <a:prstGeom prst="rect">
            <a:avLst/>
          </a:prstGeom>
          <a:noFill/>
        </p:spPr>
        <p:txBody>
          <a:bodyPr wrap="square">
            <a:spAutoFit/>
          </a:bodyPr>
          <a:lstStyle/>
          <a:p>
            <a:pPr algn="l" rtl="0"/>
            <a:r>
              <a:rPr lang="he-IL" dirty="0" err="1">
                <a:latin typeface="Calibri" panose="020F0502020204030204" pitchFamily="34" charset="0"/>
                <a:ea typeface="Calibri" panose="020F0502020204030204" pitchFamily="34" charset="0"/>
                <a:cs typeface="Calibri" panose="020F0502020204030204" pitchFamily="34" charset="0"/>
              </a:rPr>
              <a:t>Random</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Forest</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Regression</a:t>
            </a:r>
            <a:r>
              <a:rPr lang="he-IL" dirty="0">
                <a:latin typeface="Calibri" panose="020F0502020204030204" pitchFamily="34" charset="0"/>
                <a:ea typeface="Calibri" panose="020F0502020204030204" pitchFamily="34" charset="0"/>
                <a:cs typeface="Calibri" panose="020F0502020204030204" pitchFamily="34" charset="0"/>
              </a:rPr>
              <a:t>:</a:t>
            </a:r>
          </a:p>
          <a:p>
            <a:pPr algn="l" rtl="0"/>
            <a:r>
              <a:rPr lang="he-IL" dirty="0" err="1">
                <a:latin typeface="Calibri" panose="020F0502020204030204" pitchFamily="34" charset="0"/>
                <a:ea typeface="Calibri" panose="020F0502020204030204" pitchFamily="34" charset="0"/>
                <a:cs typeface="Calibri" panose="020F0502020204030204" pitchFamily="34" charset="0"/>
              </a:rPr>
              <a:t>Mean</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Squared</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Error</a:t>
            </a:r>
            <a:r>
              <a:rPr lang="he-IL" dirty="0">
                <a:latin typeface="Calibri" panose="020F0502020204030204" pitchFamily="34" charset="0"/>
                <a:ea typeface="Calibri" panose="020F0502020204030204" pitchFamily="34" charset="0"/>
                <a:cs typeface="Calibri" panose="020F0502020204030204" pitchFamily="34" charset="0"/>
              </a:rPr>
              <a:t>: 257752.8355064744</a:t>
            </a:r>
          </a:p>
          <a:p>
            <a:pPr algn="l" rtl="0"/>
            <a:r>
              <a:rPr lang="he-IL" dirty="0">
                <a:latin typeface="Calibri" panose="020F0502020204030204" pitchFamily="34" charset="0"/>
                <a:ea typeface="Calibri" panose="020F0502020204030204" pitchFamily="34" charset="0"/>
                <a:cs typeface="Calibri" panose="020F0502020204030204" pitchFamily="34" charset="0"/>
              </a:rPr>
              <a:t>R-</a:t>
            </a:r>
            <a:r>
              <a:rPr lang="he-IL" dirty="0" err="1">
                <a:latin typeface="Calibri" panose="020F0502020204030204" pitchFamily="34" charset="0"/>
                <a:ea typeface="Calibri" panose="020F0502020204030204" pitchFamily="34" charset="0"/>
                <a:cs typeface="Calibri" panose="020F0502020204030204" pitchFamily="34" charset="0"/>
              </a:rPr>
              <a:t>squared</a:t>
            </a:r>
            <a:r>
              <a:rPr lang="he-IL" dirty="0">
                <a:latin typeface="Calibri" panose="020F0502020204030204" pitchFamily="34" charset="0"/>
                <a:ea typeface="Calibri" panose="020F0502020204030204" pitchFamily="34" charset="0"/>
                <a:cs typeface="Calibri" panose="020F0502020204030204" pitchFamily="34" charset="0"/>
              </a:rPr>
              <a:t>: 0.19958133142394896</a:t>
            </a:r>
          </a:p>
          <a:p>
            <a:pPr algn="l" rtl="0"/>
            <a:r>
              <a:rPr lang="he-IL" dirty="0" err="1">
                <a:latin typeface="Calibri" panose="020F0502020204030204" pitchFamily="34" charset="0"/>
                <a:ea typeface="Calibri" panose="020F0502020204030204" pitchFamily="34" charset="0"/>
                <a:cs typeface="Calibri" panose="020F0502020204030204" pitchFamily="34" charset="0"/>
              </a:rPr>
              <a:t>Sum</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of</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Squared</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Errors</a:t>
            </a:r>
            <a:r>
              <a:rPr lang="he-IL" dirty="0">
                <a:latin typeface="Calibri" panose="020F0502020204030204" pitchFamily="34" charset="0"/>
                <a:ea typeface="Calibri" panose="020F0502020204030204" pitchFamily="34" charset="0"/>
                <a:cs typeface="Calibri" panose="020F0502020204030204" pitchFamily="34" charset="0"/>
              </a:rPr>
              <a:t> (SSE): 179395973.5125062</a:t>
            </a:r>
          </a:p>
        </p:txBody>
      </p:sp>
    </p:spTree>
    <p:extLst>
      <p:ext uri="{BB962C8B-B14F-4D97-AF65-F5344CB8AC3E}">
        <p14:creationId xmlns:p14="http://schemas.microsoft.com/office/powerpoint/2010/main" val="21810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952D91-FB57-5DE8-DAD8-3F37F9CEC79C}"/>
              </a:ext>
            </a:extLst>
          </p:cNvPr>
          <p:cNvSpPr>
            <a:spLocks noGrp="1"/>
          </p:cNvSpPr>
          <p:nvPr>
            <p:ph type="title"/>
          </p:nvPr>
        </p:nvSpPr>
        <p:spPr/>
        <p:txBody>
          <a:bodyPr/>
          <a:lstStyle/>
          <a:p>
            <a:endParaRPr lang="he-IL" sz="1400">
              <a:latin typeface="Calibri" panose="020F0502020204030204" pitchFamily="34" charset="0"/>
              <a:ea typeface="Calibri" panose="020F0502020204030204" pitchFamily="34" charset="0"/>
              <a:cs typeface="Calibri" panose="020F0502020204030204" pitchFamily="34" charset="0"/>
            </a:endParaRPr>
          </a:p>
        </p:txBody>
      </p:sp>
      <p:pic>
        <p:nvPicPr>
          <p:cNvPr id="5" name="מציין מיקום תוכן 4">
            <a:extLst>
              <a:ext uri="{FF2B5EF4-FFF2-40B4-BE49-F238E27FC236}">
                <a16:creationId xmlns:a16="http://schemas.microsoft.com/office/drawing/2014/main" id="{77248EE4-898A-603A-3EA7-40E9FC10FEBA}"/>
              </a:ext>
            </a:extLst>
          </p:cNvPr>
          <p:cNvPicPr>
            <a:picLocks noGrp="1" noChangeAspect="1"/>
          </p:cNvPicPr>
          <p:nvPr>
            <p:ph idx="1"/>
          </p:nvPr>
        </p:nvPicPr>
        <p:blipFill>
          <a:blip r:embed="rId2"/>
          <a:stretch>
            <a:fillRect/>
          </a:stretch>
        </p:blipFill>
        <p:spPr>
          <a:xfrm>
            <a:off x="0" y="0"/>
            <a:ext cx="12192000" cy="6857999"/>
          </a:xfrm>
        </p:spPr>
      </p:pic>
      <p:sp>
        <p:nvSpPr>
          <p:cNvPr id="7" name="תיבת טקסט 6">
            <a:extLst>
              <a:ext uri="{FF2B5EF4-FFF2-40B4-BE49-F238E27FC236}">
                <a16:creationId xmlns:a16="http://schemas.microsoft.com/office/drawing/2014/main" id="{695A8493-9DA2-AFA6-F4A1-7E3996856FF4}"/>
              </a:ext>
            </a:extLst>
          </p:cNvPr>
          <p:cNvSpPr txBox="1"/>
          <p:nvPr/>
        </p:nvSpPr>
        <p:spPr>
          <a:xfrm>
            <a:off x="8249920" y="2379799"/>
            <a:ext cx="3942080" cy="1754326"/>
          </a:xfrm>
          <a:prstGeom prst="rect">
            <a:avLst/>
          </a:prstGeom>
          <a:noFill/>
        </p:spPr>
        <p:txBody>
          <a:bodyPr wrap="square">
            <a:spAutoFit/>
          </a:bodyPr>
          <a:lstStyle/>
          <a:p>
            <a:pPr algn="l" rtl="0"/>
            <a:r>
              <a:rPr lang="he-IL" dirty="0" err="1">
                <a:latin typeface="Calibri" panose="020F0502020204030204" pitchFamily="34" charset="0"/>
                <a:ea typeface="Calibri" panose="020F0502020204030204" pitchFamily="34" charset="0"/>
                <a:cs typeface="Calibri" panose="020F0502020204030204" pitchFamily="34" charset="0"/>
              </a:rPr>
              <a:t>KNeighborsRegressor</a:t>
            </a:r>
            <a:r>
              <a:rPr lang="he-IL" dirty="0">
                <a:latin typeface="Calibri" panose="020F0502020204030204" pitchFamily="34" charset="0"/>
                <a:ea typeface="Calibri" panose="020F0502020204030204" pitchFamily="34" charset="0"/>
                <a:cs typeface="Calibri" panose="020F0502020204030204" pitchFamily="34" charset="0"/>
              </a:rPr>
              <a:t>:</a:t>
            </a:r>
          </a:p>
          <a:p>
            <a:pPr algn="l" rtl="0"/>
            <a:r>
              <a:rPr lang="he-IL" dirty="0" err="1">
                <a:latin typeface="Calibri" panose="020F0502020204030204" pitchFamily="34" charset="0"/>
                <a:ea typeface="Calibri" panose="020F0502020204030204" pitchFamily="34" charset="0"/>
                <a:cs typeface="Calibri" panose="020F0502020204030204" pitchFamily="34" charset="0"/>
              </a:rPr>
              <a:t>Mean</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Squared</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Error</a:t>
            </a:r>
            <a:r>
              <a:rPr lang="he-IL" dirty="0">
                <a:latin typeface="Calibri" panose="020F0502020204030204" pitchFamily="34" charset="0"/>
                <a:ea typeface="Calibri" panose="020F0502020204030204" pitchFamily="34" charset="0"/>
                <a:cs typeface="Calibri" panose="020F0502020204030204" pitchFamily="34" charset="0"/>
              </a:rPr>
              <a:t>: 291155.2389080459</a:t>
            </a:r>
          </a:p>
          <a:p>
            <a:pPr algn="l" rtl="0"/>
            <a:r>
              <a:rPr lang="he-IL" dirty="0">
                <a:latin typeface="Calibri" panose="020F0502020204030204" pitchFamily="34" charset="0"/>
                <a:ea typeface="Calibri" panose="020F0502020204030204" pitchFamily="34" charset="0"/>
                <a:cs typeface="Calibri" panose="020F0502020204030204" pitchFamily="34" charset="0"/>
              </a:rPr>
              <a:t>R-</a:t>
            </a:r>
            <a:r>
              <a:rPr lang="he-IL" dirty="0" err="1">
                <a:latin typeface="Calibri" panose="020F0502020204030204" pitchFamily="34" charset="0"/>
                <a:ea typeface="Calibri" panose="020F0502020204030204" pitchFamily="34" charset="0"/>
                <a:cs typeface="Calibri" panose="020F0502020204030204" pitchFamily="34" charset="0"/>
              </a:rPr>
              <a:t>squared</a:t>
            </a:r>
            <a:r>
              <a:rPr lang="he-IL" dirty="0">
                <a:latin typeface="Calibri" panose="020F0502020204030204" pitchFamily="34" charset="0"/>
                <a:ea typeface="Calibri" panose="020F0502020204030204" pitchFamily="34" charset="0"/>
                <a:cs typeface="Calibri" panose="020F0502020204030204" pitchFamily="34" charset="0"/>
              </a:rPr>
              <a:t>: 0.09585441332665234</a:t>
            </a:r>
          </a:p>
          <a:p>
            <a:pPr algn="l" rtl="0"/>
            <a:r>
              <a:rPr lang="he-IL" dirty="0" err="1">
                <a:latin typeface="Calibri" panose="020F0502020204030204" pitchFamily="34" charset="0"/>
                <a:ea typeface="Calibri" panose="020F0502020204030204" pitchFamily="34" charset="0"/>
                <a:cs typeface="Calibri" panose="020F0502020204030204" pitchFamily="34" charset="0"/>
              </a:rPr>
              <a:t>Sum</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of</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Squared</a:t>
            </a:r>
            <a:r>
              <a:rPr lang="he-IL" dirty="0">
                <a:latin typeface="Calibri" panose="020F0502020204030204" pitchFamily="34" charset="0"/>
                <a:ea typeface="Calibri" panose="020F0502020204030204" pitchFamily="34" charset="0"/>
                <a:cs typeface="Calibri" panose="020F0502020204030204" pitchFamily="34" charset="0"/>
              </a:rPr>
              <a:t> </a:t>
            </a:r>
            <a:r>
              <a:rPr lang="he-IL" dirty="0" err="1">
                <a:latin typeface="Calibri" panose="020F0502020204030204" pitchFamily="34" charset="0"/>
                <a:ea typeface="Calibri" panose="020F0502020204030204" pitchFamily="34" charset="0"/>
                <a:cs typeface="Calibri" panose="020F0502020204030204" pitchFamily="34" charset="0"/>
              </a:rPr>
              <a:t>Errors</a:t>
            </a:r>
            <a:r>
              <a:rPr lang="he-IL" dirty="0">
                <a:latin typeface="Calibri" panose="020F0502020204030204" pitchFamily="34" charset="0"/>
                <a:ea typeface="Calibri" panose="020F0502020204030204" pitchFamily="34" charset="0"/>
                <a:cs typeface="Calibri" panose="020F0502020204030204" pitchFamily="34" charset="0"/>
              </a:rPr>
              <a:t> (SSE): 202644046.27999997</a:t>
            </a:r>
          </a:p>
        </p:txBody>
      </p:sp>
    </p:spTree>
    <p:extLst>
      <p:ext uri="{BB962C8B-B14F-4D97-AF65-F5344CB8AC3E}">
        <p14:creationId xmlns:p14="http://schemas.microsoft.com/office/powerpoint/2010/main" val="249445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otlight on a dark foggy stage">
            <a:extLst>
              <a:ext uri="{FF2B5EF4-FFF2-40B4-BE49-F238E27FC236}">
                <a16:creationId xmlns:a16="http://schemas.microsoft.com/office/drawing/2014/main" id="{B5340029-1056-31D6-9640-D85845BD3CE3}"/>
              </a:ext>
            </a:extLst>
          </p:cNvPr>
          <p:cNvPicPr>
            <a:picLocks noChangeAspect="1"/>
          </p:cNvPicPr>
          <p:nvPr/>
        </p:nvPicPr>
        <p:blipFill rotWithShape="1">
          <a:blip r:embed="rId2">
            <a:alphaModFix amt="50000"/>
          </a:blip>
          <a:srcRect b="15730"/>
          <a:stretch/>
        </p:blipFill>
        <p:spPr>
          <a:xfrm>
            <a:off x="1" y="10"/>
            <a:ext cx="12191999" cy="6857990"/>
          </a:xfrm>
          <a:prstGeom prst="rect">
            <a:avLst/>
          </a:prstGeom>
        </p:spPr>
      </p:pic>
      <p:sp>
        <p:nvSpPr>
          <p:cNvPr id="2" name="כותרת 1">
            <a:extLst>
              <a:ext uri="{FF2B5EF4-FFF2-40B4-BE49-F238E27FC236}">
                <a16:creationId xmlns:a16="http://schemas.microsoft.com/office/drawing/2014/main" id="{AAE60517-3B42-4BE7-4882-8599513317BE}"/>
              </a:ext>
            </a:extLst>
          </p:cNvPr>
          <p:cNvSpPr>
            <a:spLocks noGrp="1"/>
          </p:cNvSpPr>
          <p:nvPr>
            <p:ph type="title"/>
          </p:nvPr>
        </p:nvSpPr>
        <p:spPr>
          <a:xfrm>
            <a:off x="2238258" y="1424473"/>
            <a:ext cx="7714388" cy="2850146"/>
          </a:xfrm>
        </p:spPr>
        <p:txBody>
          <a:bodyPr vert="horz" lIns="91440" tIns="45720" rIns="91440" bIns="45720" rtlCol="0" anchor="b">
            <a:normAutofit/>
          </a:bodyPr>
          <a:lstStyle/>
          <a:p>
            <a:pPr algn="ctr"/>
            <a:r>
              <a:rPr lang="en-US" dirty="0"/>
              <a:t>summery</a:t>
            </a:r>
          </a:p>
        </p:txBody>
      </p:sp>
      <p:cxnSp>
        <p:nvCxnSpPr>
          <p:cNvPr id="26" name="Straight Connector 25">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84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מציין מיקום תוכן 2">
            <a:extLst>
              <a:ext uri="{FF2B5EF4-FFF2-40B4-BE49-F238E27FC236}">
                <a16:creationId xmlns:a16="http://schemas.microsoft.com/office/drawing/2014/main" id="{63BEF393-C42B-7E53-8200-DD5B5DBA1695}"/>
              </a:ext>
            </a:extLst>
          </p:cNvPr>
          <p:cNvGraphicFramePr>
            <a:graphicFrameLocks/>
          </p:cNvGraphicFramePr>
          <p:nvPr>
            <p:extLst>
              <p:ext uri="{D42A27DB-BD31-4B8C-83A1-F6EECF244321}">
                <p14:modId xmlns:p14="http://schemas.microsoft.com/office/powerpoint/2010/main" val="4081021835"/>
              </p:ext>
            </p:extLst>
          </p:nvPr>
        </p:nvGraphicFramePr>
        <p:xfrm>
          <a:off x="345440" y="365760"/>
          <a:ext cx="11226800" cy="604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5787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EE2BC33-F8B8-4768-AE46-E7CF6E3D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905EB5AC-4150-4206-9DBE-37DD0EBFB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texture background">
            <a:extLst>
              <a:ext uri="{FF2B5EF4-FFF2-40B4-BE49-F238E27FC236}">
                <a16:creationId xmlns:a16="http://schemas.microsoft.com/office/drawing/2014/main" id="{B63C0DFA-7F81-B9AC-3324-247D42A982F3}"/>
              </a:ext>
            </a:extLst>
          </p:cNvPr>
          <p:cNvPicPr>
            <a:picLocks noChangeAspect="1"/>
          </p:cNvPicPr>
          <p:nvPr/>
        </p:nvPicPr>
        <p:blipFill rotWithShape="1">
          <a:blip r:embed="rId2">
            <a:alphaModFix amt="50000"/>
          </a:blip>
          <a:srcRect t="5161" b="10569"/>
          <a:stretch/>
        </p:blipFill>
        <p:spPr>
          <a:xfrm>
            <a:off x="1" y="0"/>
            <a:ext cx="12191999" cy="6857990"/>
          </a:xfrm>
          <a:prstGeom prst="rect">
            <a:avLst/>
          </a:prstGeom>
        </p:spPr>
      </p:pic>
      <p:sp>
        <p:nvSpPr>
          <p:cNvPr id="2" name="כותרת 1">
            <a:extLst>
              <a:ext uri="{FF2B5EF4-FFF2-40B4-BE49-F238E27FC236}">
                <a16:creationId xmlns:a16="http://schemas.microsoft.com/office/drawing/2014/main" id="{90D06EEA-8764-888F-DA5F-E28D0368BAB3}"/>
              </a:ext>
            </a:extLst>
          </p:cNvPr>
          <p:cNvSpPr>
            <a:spLocks noGrp="1"/>
          </p:cNvSpPr>
          <p:nvPr>
            <p:ph type="title"/>
          </p:nvPr>
        </p:nvSpPr>
        <p:spPr>
          <a:xfrm>
            <a:off x="935421" y="1303283"/>
            <a:ext cx="3216673" cy="3809999"/>
          </a:xfrm>
        </p:spPr>
        <p:txBody>
          <a:bodyPr vert="horz" lIns="91440" tIns="45720" rIns="91440" bIns="45720" rtlCol="0" anchor="ctr">
            <a:normAutofit/>
          </a:bodyPr>
          <a:lstStyle/>
          <a:p>
            <a:pPr algn="r"/>
            <a:r>
              <a:rPr lang="en-US" dirty="0">
                <a:solidFill>
                  <a:srgbClr val="FFFFFF"/>
                </a:solidFill>
              </a:rPr>
              <a:t>introduction</a:t>
            </a:r>
          </a:p>
        </p:txBody>
      </p:sp>
      <p:sp>
        <p:nvSpPr>
          <p:cNvPr id="6" name="תיבת טקסט 5">
            <a:extLst>
              <a:ext uri="{FF2B5EF4-FFF2-40B4-BE49-F238E27FC236}">
                <a16:creationId xmlns:a16="http://schemas.microsoft.com/office/drawing/2014/main" id="{9100CCF6-5DAE-1DED-D881-AB9F5CE29AD2}"/>
              </a:ext>
            </a:extLst>
          </p:cNvPr>
          <p:cNvSpPr txBox="1"/>
          <p:nvPr/>
        </p:nvSpPr>
        <p:spPr>
          <a:xfrm>
            <a:off x="4770024" y="528320"/>
            <a:ext cx="6804046" cy="6044495"/>
          </a:xfrm>
          <a:prstGeom prst="rect">
            <a:avLst/>
          </a:prstGeom>
        </p:spPr>
        <p:txBody>
          <a:bodyPr vert="horz" lIns="91440" tIns="45720" rIns="91440" bIns="45720" rtlCol="0" anchor="ctr">
            <a:normAutofit/>
          </a:bodyPr>
          <a:lstStyle/>
          <a:p>
            <a:pPr algn="ctr">
              <a:lnSpc>
                <a:spcPct val="130000"/>
              </a:lnSpc>
              <a:spcAft>
                <a:spcPts val="600"/>
              </a:spcAft>
              <a:buSzPct val="85000"/>
            </a:pPr>
            <a:r>
              <a:rPr lang="en-US" sz="2400" dirty="0">
                <a:solidFill>
                  <a:srgbClr val="FFFFFF"/>
                </a:solidFill>
                <a:latin typeface="Aharoni" panose="02010803020104030203" pitchFamily="2" charset="-79"/>
                <a:ea typeface="Calibri" panose="020F0502020204030204" pitchFamily="34" charset="0"/>
                <a:cs typeface="Aharoni" panose="02010803020104030203" pitchFamily="2" charset="-79"/>
              </a:rPr>
              <a:t>שעון היד הוא כבר מזמן הרבה יותר מאשר</a:t>
            </a:r>
          </a:p>
          <a:p>
            <a:pPr algn="ctr">
              <a:lnSpc>
                <a:spcPct val="130000"/>
              </a:lnSpc>
              <a:spcAft>
                <a:spcPts val="600"/>
              </a:spcAft>
              <a:buSzPct val="85000"/>
            </a:pPr>
            <a:r>
              <a:rPr lang="en-US" sz="2400" dirty="0">
                <a:solidFill>
                  <a:srgbClr val="FFFFFF"/>
                </a:solidFill>
                <a:latin typeface="Aharoni" panose="02010803020104030203" pitchFamily="2" charset="-79"/>
                <a:ea typeface="Calibri" panose="020F0502020204030204" pitchFamily="34" charset="0"/>
                <a:cs typeface="Aharoni" panose="02010803020104030203" pitchFamily="2" charset="-79"/>
              </a:rPr>
              <a:t> מוצר שמראה לנו מה השעה, </a:t>
            </a:r>
          </a:p>
          <a:p>
            <a:pPr algn="ctr">
              <a:lnSpc>
                <a:spcPct val="130000"/>
              </a:lnSpc>
              <a:spcAft>
                <a:spcPts val="600"/>
              </a:spcAft>
              <a:buSzPct val="85000"/>
            </a:pPr>
            <a:r>
              <a:rPr lang="en-US" sz="2400" dirty="0">
                <a:solidFill>
                  <a:srgbClr val="FFFFFF"/>
                </a:solidFill>
                <a:latin typeface="Aharoni" panose="02010803020104030203" pitchFamily="2" charset="-79"/>
                <a:ea typeface="Calibri" panose="020F0502020204030204" pitchFamily="34" charset="0"/>
                <a:cs typeface="Aharoni" panose="02010803020104030203" pitchFamily="2" charset="-79"/>
              </a:rPr>
              <a:t>הוא אקססוריז שמספר מי אנחנו והוא המתנה המושלמת.</a:t>
            </a:r>
          </a:p>
          <a:p>
            <a:pPr algn="ctr">
              <a:lnSpc>
                <a:spcPct val="130000"/>
              </a:lnSpc>
              <a:spcAft>
                <a:spcPts val="600"/>
              </a:spcAft>
              <a:buSzPct val="85000"/>
            </a:pPr>
            <a:endParaRPr lang="en-US" sz="2400" dirty="0">
              <a:solidFill>
                <a:srgbClr val="FFFFFF"/>
              </a:solidFill>
              <a:latin typeface="Aharoni" panose="02010803020104030203" pitchFamily="2" charset="-79"/>
              <a:ea typeface="Calibri" panose="020F0502020204030204" pitchFamily="34" charset="0"/>
              <a:cs typeface="Aharoni" panose="02010803020104030203" pitchFamily="2" charset="-79"/>
            </a:endParaRPr>
          </a:p>
          <a:p>
            <a:pPr algn="ctr">
              <a:lnSpc>
                <a:spcPct val="130000"/>
              </a:lnSpc>
              <a:spcAft>
                <a:spcPts val="600"/>
              </a:spcAft>
              <a:buSzPct val="85000"/>
            </a:pPr>
            <a:r>
              <a:rPr lang="he-IL" sz="2400" dirty="0">
                <a:solidFill>
                  <a:srgbClr val="FFFFFF"/>
                </a:solidFill>
                <a:latin typeface="Aharoni" panose="02010803020104030203" pitchFamily="2" charset="-79"/>
                <a:ea typeface="Calibri" panose="020F0502020204030204" pitchFamily="34" charset="0"/>
                <a:cs typeface="Aharoni" panose="02010803020104030203" pitchFamily="2" charset="-79"/>
              </a:rPr>
              <a:t>המחקר שלנו בא לעזור לקונים פוטנציאלים של שעוני היד </a:t>
            </a:r>
          </a:p>
          <a:p>
            <a:pPr algn="ctr">
              <a:lnSpc>
                <a:spcPct val="130000"/>
              </a:lnSpc>
              <a:spcAft>
                <a:spcPts val="600"/>
              </a:spcAft>
              <a:buSzPct val="85000"/>
            </a:pPr>
            <a:r>
              <a:rPr lang="he-IL" sz="2400" dirty="0">
                <a:solidFill>
                  <a:srgbClr val="FFFFFF"/>
                </a:solidFill>
                <a:latin typeface="Aharoni" panose="02010803020104030203" pitchFamily="2" charset="-79"/>
                <a:ea typeface="Calibri" panose="020F0502020204030204" pitchFamily="34" charset="0"/>
                <a:cs typeface="Aharoni" panose="02010803020104030203" pitchFamily="2" charset="-79"/>
              </a:rPr>
              <a:t>לקבל החלטות חכמות יותר.</a:t>
            </a:r>
          </a:p>
          <a:p>
            <a:pPr algn="ctr">
              <a:lnSpc>
                <a:spcPct val="130000"/>
              </a:lnSpc>
              <a:spcAft>
                <a:spcPts val="600"/>
              </a:spcAft>
              <a:buSzPct val="85000"/>
            </a:pPr>
            <a:endParaRPr lang="en-US" sz="2400" dirty="0">
              <a:solidFill>
                <a:srgbClr val="FFFFFF"/>
              </a:solidFill>
              <a:latin typeface="Aharoni" panose="02010803020104030203" pitchFamily="2" charset="-79"/>
              <a:ea typeface="Calibri" panose="020F0502020204030204" pitchFamily="34" charset="0"/>
              <a:cs typeface="Aharoni" panose="02010803020104030203" pitchFamily="2" charset="-79"/>
            </a:endParaRPr>
          </a:p>
          <a:p>
            <a:pPr algn="ctr">
              <a:lnSpc>
                <a:spcPct val="130000"/>
              </a:lnSpc>
              <a:spcAft>
                <a:spcPts val="600"/>
              </a:spcAft>
              <a:buSzPct val="85000"/>
            </a:pPr>
            <a:r>
              <a:rPr lang="he-IL" sz="2400" dirty="0">
                <a:solidFill>
                  <a:srgbClr val="FFFFFF"/>
                </a:solidFill>
                <a:latin typeface="Aharoni" panose="02010803020104030203" pitchFamily="2" charset="-79"/>
                <a:ea typeface="Calibri" panose="020F0502020204030204" pitchFamily="34" charset="0"/>
                <a:cs typeface="Aharoni" panose="02010803020104030203" pitchFamily="2" charset="-79"/>
              </a:rPr>
              <a:t>לכן החלטנו לבדוק </a:t>
            </a:r>
            <a:endParaRPr lang="en-US" sz="2400" dirty="0">
              <a:solidFill>
                <a:srgbClr val="FFFFFF"/>
              </a:solidFill>
              <a:latin typeface="Aharoni" panose="02010803020104030203" pitchFamily="2" charset="-79"/>
              <a:ea typeface="Calibri" panose="020F0502020204030204" pitchFamily="34" charset="0"/>
              <a:cs typeface="Aharoni" panose="02010803020104030203" pitchFamily="2" charset="-79"/>
            </a:endParaRPr>
          </a:p>
          <a:p>
            <a:pPr algn="ctr">
              <a:lnSpc>
                <a:spcPct val="130000"/>
              </a:lnSpc>
              <a:spcAft>
                <a:spcPts val="600"/>
              </a:spcAft>
              <a:buSzPct val="85000"/>
            </a:pPr>
            <a:r>
              <a:rPr lang="he-IL" sz="2400" dirty="0">
                <a:solidFill>
                  <a:srgbClr val="FFFFFF"/>
                </a:solidFill>
                <a:latin typeface="Aharoni" panose="02010803020104030203" pitchFamily="2" charset="-79"/>
                <a:ea typeface="Calibri" panose="020F0502020204030204" pitchFamily="34" charset="0"/>
                <a:cs typeface="Aharoni" panose="02010803020104030203" pitchFamily="2" charset="-79"/>
              </a:rPr>
              <a:t>"האם ניתן לחזות מחיר שעון לפי המאפיינים שלו ?"</a:t>
            </a:r>
            <a:endParaRPr lang="en-US" sz="2400" dirty="0">
              <a:solidFill>
                <a:srgbClr val="FFFFFF"/>
              </a:solidFill>
              <a:latin typeface="Aharoni" panose="02010803020104030203" pitchFamily="2" charset="-79"/>
              <a:ea typeface="Calibri" panose="020F0502020204030204" pitchFamily="34" charset="0"/>
              <a:cs typeface="Aharoni" panose="02010803020104030203" pitchFamily="2" charset="-79"/>
            </a:endParaRPr>
          </a:p>
          <a:p>
            <a:pPr algn="ctr">
              <a:lnSpc>
                <a:spcPct val="130000"/>
              </a:lnSpc>
              <a:spcAft>
                <a:spcPts val="600"/>
              </a:spcAft>
              <a:buSzPct val="85000"/>
            </a:pPr>
            <a:endParaRPr lang="en-US"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algn="l" rtl="0">
              <a:lnSpc>
                <a:spcPct val="130000"/>
              </a:lnSpc>
              <a:spcAft>
                <a:spcPts val="600"/>
              </a:spcAft>
              <a:buSzPct val="85000"/>
            </a:pPr>
            <a:endParaRPr lang="en-US" dirty="0">
              <a:solidFill>
                <a:srgbClr val="FFFFFF"/>
              </a:solidFill>
            </a:endParaRPr>
          </a:p>
        </p:txBody>
      </p:sp>
    </p:spTree>
    <p:extLst>
      <p:ext uri="{BB962C8B-B14F-4D97-AF65-F5344CB8AC3E}">
        <p14:creationId xmlns:p14="http://schemas.microsoft.com/office/powerpoint/2010/main" val="143017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23">
            <a:extLst>
              <a:ext uri="{FF2B5EF4-FFF2-40B4-BE49-F238E27FC236}">
                <a16:creationId xmlns:a16="http://schemas.microsoft.com/office/drawing/2014/main" id="{7D5176BE-8078-4E8C-8FD1-4EE28C170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man finger on stock market charts">
            <a:extLst>
              <a:ext uri="{FF2B5EF4-FFF2-40B4-BE49-F238E27FC236}">
                <a16:creationId xmlns:a16="http://schemas.microsoft.com/office/drawing/2014/main" id="{F6C98D00-481B-9403-85FD-A7B6F379C8B3}"/>
              </a:ext>
            </a:extLst>
          </p:cNvPr>
          <p:cNvPicPr>
            <a:picLocks noChangeAspect="1"/>
          </p:cNvPicPr>
          <p:nvPr/>
        </p:nvPicPr>
        <p:blipFill rotWithShape="1">
          <a:blip r:embed="rId2">
            <a:alphaModFix amt="50000"/>
          </a:blip>
          <a:srcRect l="9611" r="31055" b="-1"/>
          <a:stretch/>
        </p:blipFill>
        <p:spPr>
          <a:xfrm>
            <a:off x="20" y="10"/>
            <a:ext cx="4746151" cy="6857990"/>
          </a:xfrm>
          <a:prstGeom prst="rect">
            <a:avLst/>
          </a:prstGeom>
        </p:spPr>
      </p:pic>
      <p:sp>
        <p:nvSpPr>
          <p:cNvPr id="2" name="כותרת 1">
            <a:extLst>
              <a:ext uri="{FF2B5EF4-FFF2-40B4-BE49-F238E27FC236}">
                <a16:creationId xmlns:a16="http://schemas.microsoft.com/office/drawing/2014/main" id="{97621E7A-DD34-9A87-2682-6AC1D7CC9BC9}"/>
              </a:ext>
            </a:extLst>
          </p:cNvPr>
          <p:cNvSpPr>
            <a:spLocks noGrp="1"/>
          </p:cNvSpPr>
          <p:nvPr>
            <p:ph type="title"/>
          </p:nvPr>
        </p:nvSpPr>
        <p:spPr>
          <a:xfrm>
            <a:off x="335381" y="2201901"/>
            <a:ext cx="4319547" cy="1650124"/>
          </a:xfrm>
        </p:spPr>
        <p:txBody>
          <a:bodyPr vert="horz" lIns="91440" tIns="45720" rIns="91440" bIns="45720" rtlCol="0" anchor="b">
            <a:normAutofit/>
          </a:bodyPr>
          <a:lstStyle/>
          <a:p>
            <a:r>
              <a:rPr lang="en-US" dirty="0">
                <a:solidFill>
                  <a:srgbClr val="FFFFFF"/>
                </a:solidFill>
              </a:rPr>
              <a:t>Collecting data</a:t>
            </a:r>
          </a:p>
        </p:txBody>
      </p:sp>
      <p:cxnSp>
        <p:nvCxnSpPr>
          <p:cNvPr id="32" name="Straight Connector 25">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תמונה 5">
            <a:extLst>
              <a:ext uri="{FF2B5EF4-FFF2-40B4-BE49-F238E27FC236}">
                <a16:creationId xmlns:a16="http://schemas.microsoft.com/office/drawing/2014/main" id="{3310E5D4-D470-BB15-84EE-56AC64EBEC1A}"/>
              </a:ext>
            </a:extLst>
          </p:cNvPr>
          <p:cNvPicPr>
            <a:picLocks noChangeAspect="1"/>
          </p:cNvPicPr>
          <p:nvPr/>
        </p:nvPicPr>
        <p:blipFill>
          <a:blip r:embed="rId3"/>
          <a:stretch>
            <a:fillRect/>
          </a:stretch>
        </p:blipFill>
        <p:spPr>
          <a:xfrm>
            <a:off x="4746170" y="3148603"/>
            <a:ext cx="7445809" cy="3709397"/>
          </a:xfrm>
          <a:prstGeom prst="rect">
            <a:avLst/>
          </a:prstGeom>
        </p:spPr>
      </p:pic>
      <p:sp>
        <p:nvSpPr>
          <p:cNvPr id="7" name="תיבת טקסט 6">
            <a:extLst>
              <a:ext uri="{FF2B5EF4-FFF2-40B4-BE49-F238E27FC236}">
                <a16:creationId xmlns:a16="http://schemas.microsoft.com/office/drawing/2014/main" id="{5A31AABB-E531-B88F-1E26-976A510EDE46}"/>
              </a:ext>
            </a:extLst>
          </p:cNvPr>
          <p:cNvSpPr txBox="1"/>
          <p:nvPr/>
        </p:nvSpPr>
        <p:spPr>
          <a:xfrm>
            <a:off x="-1309440" y="6372487"/>
            <a:ext cx="5854262" cy="307777"/>
          </a:xfrm>
          <a:prstGeom prst="rect">
            <a:avLst/>
          </a:prstGeom>
          <a:noFill/>
        </p:spPr>
        <p:txBody>
          <a:bodyPr wrap="square" rtlCol="1">
            <a:spAutoFit/>
          </a:bodyPr>
          <a:lstStyle/>
          <a:p>
            <a:r>
              <a:rPr lang="he-IL" sz="1400" dirty="0">
                <a:latin typeface="Lucida Sans Unicode" panose="020B0602030504020204" pitchFamily="34" charset="0"/>
                <a:cs typeface="Lucida Sans Unicode" panose="020B0602030504020204" pitchFamily="34" charset="0"/>
              </a:rPr>
              <a:t>הנתונים נלקחו מאתר </a:t>
            </a:r>
            <a:r>
              <a:rPr lang="en-US" sz="1400" dirty="0">
                <a:latin typeface="Lucida Sans Unicode" panose="020B0602030504020204" pitchFamily="34" charset="0"/>
                <a:cs typeface="Lucida Sans Unicode" panose="020B0602030504020204" pitchFamily="34" charset="0"/>
              </a:rPr>
              <a:t>zap</a:t>
            </a:r>
            <a:r>
              <a:rPr lang="he-IL" sz="1400" dirty="0">
                <a:latin typeface="Lucida Sans Unicode" panose="020B0602030504020204" pitchFamily="34" charset="0"/>
                <a:cs typeface="Lucida Sans Unicode" panose="020B0602030504020204" pitchFamily="34" charset="0"/>
              </a:rPr>
              <a:t> - </a:t>
            </a:r>
            <a:r>
              <a:rPr lang="en-US" sz="1400" dirty="0">
                <a:latin typeface="Lucida Sans Unicode" panose="020B0602030504020204" pitchFamily="34" charset="0"/>
                <a:cs typeface="Lucida Sans Unicode" panose="020B0602030504020204" pitchFamily="34" charset="0"/>
              </a:rPr>
              <a:t>https://www.zap.co.il/</a:t>
            </a:r>
            <a:endParaRPr lang="he-IL" sz="1400" dirty="0">
              <a:latin typeface="Lucida Sans Unicode" panose="020B0602030504020204" pitchFamily="34" charset="0"/>
              <a:cs typeface="Lucida Sans Unicode" panose="020B0602030504020204" pitchFamily="34" charset="0"/>
            </a:endParaRPr>
          </a:p>
        </p:txBody>
      </p:sp>
      <p:pic>
        <p:nvPicPr>
          <p:cNvPr id="10" name="תמונה 9">
            <a:extLst>
              <a:ext uri="{FF2B5EF4-FFF2-40B4-BE49-F238E27FC236}">
                <a16:creationId xmlns:a16="http://schemas.microsoft.com/office/drawing/2014/main" id="{AA6EBD93-A4FD-FAC4-8601-4AAC95DB479C}"/>
              </a:ext>
            </a:extLst>
          </p:cNvPr>
          <p:cNvPicPr>
            <a:picLocks noChangeAspect="1"/>
          </p:cNvPicPr>
          <p:nvPr/>
        </p:nvPicPr>
        <p:blipFill>
          <a:blip r:embed="rId4"/>
          <a:stretch>
            <a:fillRect/>
          </a:stretch>
        </p:blipFill>
        <p:spPr>
          <a:xfrm>
            <a:off x="4746191" y="4699"/>
            <a:ext cx="7445809" cy="3213919"/>
          </a:xfrm>
          <a:prstGeom prst="rect">
            <a:avLst/>
          </a:prstGeom>
        </p:spPr>
      </p:pic>
    </p:spTree>
    <p:extLst>
      <p:ext uri="{BB962C8B-B14F-4D97-AF65-F5344CB8AC3E}">
        <p14:creationId xmlns:p14="http://schemas.microsoft.com/office/powerpoint/2010/main" val="115896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ack wood background">
            <a:extLst>
              <a:ext uri="{FF2B5EF4-FFF2-40B4-BE49-F238E27FC236}">
                <a16:creationId xmlns:a16="http://schemas.microsoft.com/office/drawing/2014/main" id="{D3EC69D3-0970-AB5D-8C0D-58D99EA76C2D}"/>
              </a:ext>
            </a:extLst>
          </p:cNvPr>
          <p:cNvPicPr>
            <a:picLocks noChangeAspect="1"/>
          </p:cNvPicPr>
          <p:nvPr/>
        </p:nvPicPr>
        <p:blipFill rotWithShape="1">
          <a:blip r:embed="rId2">
            <a:alphaModFix amt="50000"/>
          </a:blip>
          <a:srcRect t="8413" b="7318"/>
          <a:stretch/>
        </p:blipFill>
        <p:spPr>
          <a:xfrm>
            <a:off x="20" y="10"/>
            <a:ext cx="12191980" cy="6857990"/>
          </a:xfrm>
          <a:prstGeom prst="rect">
            <a:avLst/>
          </a:prstGeom>
        </p:spPr>
      </p:pic>
      <p:cxnSp>
        <p:nvCxnSpPr>
          <p:cNvPr id="13" name="Straight Connector 12">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pic>
        <p:nvPicPr>
          <p:cNvPr id="8" name="תמונה 7">
            <a:extLst>
              <a:ext uri="{FF2B5EF4-FFF2-40B4-BE49-F238E27FC236}">
                <a16:creationId xmlns:a16="http://schemas.microsoft.com/office/drawing/2014/main" id="{CD7ED50F-7DDE-DF72-B3BF-498CDC6D26FA}"/>
              </a:ext>
            </a:extLst>
          </p:cNvPr>
          <p:cNvPicPr>
            <a:picLocks noChangeAspect="1"/>
          </p:cNvPicPr>
          <p:nvPr/>
        </p:nvPicPr>
        <p:blipFill>
          <a:blip r:embed="rId3"/>
          <a:stretch>
            <a:fillRect/>
          </a:stretch>
        </p:blipFill>
        <p:spPr>
          <a:xfrm>
            <a:off x="0" y="-1"/>
            <a:ext cx="12211366" cy="6858001"/>
          </a:xfrm>
          <a:prstGeom prst="rect">
            <a:avLst/>
          </a:prstGeom>
        </p:spPr>
      </p:pic>
    </p:spTree>
    <p:extLst>
      <p:ext uri="{BB962C8B-B14F-4D97-AF65-F5344CB8AC3E}">
        <p14:creationId xmlns:p14="http://schemas.microsoft.com/office/powerpoint/2010/main" val="307820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0">
            <a:extLst>
              <a:ext uri="{FF2B5EF4-FFF2-40B4-BE49-F238E27FC236}">
                <a16:creationId xmlns:a16="http://schemas.microsoft.com/office/drawing/2014/main" id="{9184DF83-39E6-4BDC-9E23-17F25AB44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תמונה 32">
            <a:extLst>
              <a:ext uri="{FF2B5EF4-FFF2-40B4-BE49-F238E27FC236}">
                <a16:creationId xmlns:a16="http://schemas.microsoft.com/office/drawing/2014/main" id="{8D5A585C-4956-1219-0F49-7CDA989A7DAE}"/>
              </a:ext>
            </a:extLst>
          </p:cNvPr>
          <p:cNvPicPr>
            <a:picLocks noChangeAspect="1"/>
          </p:cNvPicPr>
          <p:nvPr/>
        </p:nvPicPr>
        <p:blipFill>
          <a:blip r:embed="rId2"/>
          <a:stretch>
            <a:fillRect/>
          </a:stretch>
        </p:blipFill>
        <p:spPr>
          <a:xfrm>
            <a:off x="-28951" y="0"/>
            <a:ext cx="12220951" cy="6858000"/>
          </a:xfrm>
          <a:prstGeom prst="rect">
            <a:avLst/>
          </a:prstGeom>
        </p:spPr>
      </p:pic>
      <p:pic>
        <p:nvPicPr>
          <p:cNvPr id="34" name="תמונה 33">
            <a:extLst>
              <a:ext uri="{FF2B5EF4-FFF2-40B4-BE49-F238E27FC236}">
                <a16:creationId xmlns:a16="http://schemas.microsoft.com/office/drawing/2014/main" id="{2AE0D2F8-E731-C7B9-55E9-E1F695395E40}"/>
              </a:ext>
            </a:extLst>
          </p:cNvPr>
          <p:cNvPicPr>
            <a:picLocks noChangeAspect="1"/>
          </p:cNvPicPr>
          <p:nvPr/>
        </p:nvPicPr>
        <p:blipFill>
          <a:blip r:embed="rId3"/>
          <a:stretch>
            <a:fillRect/>
          </a:stretch>
        </p:blipFill>
        <p:spPr>
          <a:xfrm>
            <a:off x="7515921" y="2713011"/>
            <a:ext cx="3378819" cy="3865348"/>
          </a:xfrm>
          <a:prstGeom prst="rect">
            <a:avLst/>
          </a:prstGeom>
        </p:spPr>
      </p:pic>
    </p:spTree>
    <p:extLst>
      <p:ext uri="{BB962C8B-B14F-4D97-AF65-F5344CB8AC3E}">
        <p14:creationId xmlns:p14="http://schemas.microsoft.com/office/powerpoint/2010/main" val="369701346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50">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52">
            <a:extLst>
              <a:ext uri="{FF2B5EF4-FFF2-40B4-BE49-F238E27FC236}">
                <a16:creationId xmlns:a16="http://schemas.microsoft.com/office/drawing/2014/main" id="{7D5176BE-8078-4E8C-8FD1-4EE28C170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 descr="Underwater with sunbeams in the background">
            <a:extLst>
              <a:ext uri="{FF2B5EF4-FFF2-40B4-BE49-F238E27FC236}">
                <a16:creationId xmlns:a16="http://schemas.microsoft.com/office/drawing/2014/main" id="{06E18049-CCAE-411C-3AC7-DC11A3121325}"/>
              </a:ext>
            </a:extLst>
          </p:cNvPr>
          <p:cNvPicPr>
            <a:picLocks noChangeAspect="1"/>
          </p:cNvPicPr>
          <p:nvPr/>
        </p:nvPicPr>
        <p:blipFill rotWithShape="1">
          <a:blip r:embed="rId2">
            <a:alphaModFix amt="50000"/>
          </a:blip>
          <a:srcRect l="22260" r="18406" b="-1"/>
          <a:stretch/>
        </p:blipFill>
        <p:spPr>
          <a:xfrm>
            <a:off x="0" y="10"/>
            <a:ext cx="4687593" cy="6857990"/>
          </a:xfrm>
          <a:prstGeom prst="rect">
            <a:avLst/>
          </a:prstGeom>
        </p:spPr>
      </p:pic>
      <p:sp>
        <p:nvSpPr>
          <p:cNvPr id="2" name="כותרת 1">
            <a:extLst>
              <a:ext uri="{FF2B5EF4-FFF2-40B4-BE49-F238E27FC236}">
                <a16:creationId xmlns:a16="http://schemas.microsoft.com/office/drawing/2014/main" id="{3FAD6808-883F-88AB-7FEC-D239F4AC166E}"/>
              </a:ext>
            </a:extLst>
          </p:cNvPr>
          <p:cNvSpPr>
            <a:spLocks noGrp="1"/>
          </p:cNvSpPr>
          <p:nvPr>
            <p:ph type="title"/>
          </p:nvPr>
        </p:nvSpPr>
        <p:spPr>
          <a:xfrm>
            <a:off x="673289" y="3015632"/>
            <a:ext cx="4014324" cy="826735"/>
          </a:xfrm>
        </p:spPr>
        <p:txBody>
          <a:bodyPr vert="horz" lIns="91440" tIns="45720" rIns="91440" bIns="45720" rtlCol="0" anchor="b">
            <a:normAutofit/>
          </a:bodyPr>
          <a:lstStyle/>
          <a:p>
            <a:r>
              <a:rPr lang="en-US" sz="2400" dirty="0">
                <a:solidFill>
                  <a:srgbClr val="FFFFFF"/>
                </a:solidFill>
              </a:rPr>
              <a:t>cleaning data</a:t>
            </a:r>
          </a:p>
        </p:txBody>
      </p:sp>
      <p:cxnSp>
        <p:nvCxnSpPr>
          <p:cNvPr id="63" name="Straight Connector 54">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pic>
        <p:nvPicPr>
          <p:cNvPr id="48" name="תמונה 47">
            <a:extLst>
              <a:ext uri="{FF2B5EF4-FFF2-40B4-BE49-F238E27FC236}">
                <a16:creationId xmlns:a16="http://schemas.microsoft.com/office/drawing/2014/main" id="{28D50EBA-11E7-DDB2-8E91-9D4B2310428F}"/>
              </a:ext>
            </a:extLst>
          </p:cNvPr>
          <p:cNvPicPr>
            <a:picLocks noChangeAspect="1"/>
          </p:cNvPicPr>
          <p:nvPr/>
        </p:nvPicPr>
        <p:blipFill rotWithShape="1">
          <a:blip r:embed="rId3"/>
          <a:srcRect t="2310"/>
          <a:stretch/>
        </p:blipFill>
        <p:spPr>
          <a:xfrm>
            <a:off x="4687613" y="0"/>
            <a:ext cx="7504367" cy="6824921"/>
          </a:xfrm>
          <a:prstGeom prst="rect">
            <a:avLst/>
          </a:prstGeom>
        </p:spPr>
      </p:pic>
    </p:spTree>
    <p:extLst>
      <p:ext uri="{BB962C8B-B14F-4D97-AF65-F5344CB8AC3E}">
        <p14:creationId xmlns:p14="http://schemas.microsoft.com/office/powerpoint/2010/main" val="158184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6" name="Straight Connector 65">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9F455617-1D19-8203-2305-A12741AF9E36}"/>
              </a:ext>
            </a:extLst>
          </p:cNvPr>
          <p:cNvPicPr>
            <a:picLocks noChangeAspect="1"/>
          </p:cNvPicPr>
          <p:nvPr/>
        </p:nvPicPr>
        <p:blipFill rotWithShape="1">
          <a:blip r:embed="rId2">
            <a:alphaModFix amt="50000"/>
          </a:blip>
          <a:srcRect t="12171" b="12829"/>
          <a:stretch/>
        </p:blipFill>
        <p:spPr>
          <a:xfrm>
            <a:off x="20" y="10"/>
            <a:ext cx="12191980" cy="6857990"/>
          </a:xfrm>
          <a:prstGeom prst="rect">
            <a:avLst/>
          </a:prstGeom>
        </p:spPr>
      </p:pic>
      <p:sp>
        <p:nvSpPr>
          <p:cNvPr id="2" name="כותרת 1">
            <a:extLst>
              <a:ext uri="{FF2B5EF4-FFF2-40B4-BE49-F238E27FC236}">
                <a16:creationId xmlns:a16="http://schemas.microsoft.com/office/drawing/2014/main" id="{A82E04AB-425B-D5EA-DC64-C659D2FFCA24}"/>
              </a:ext>
            </a:extLst>
          </p:cNvPr>
          <p:cNvSpPr>
            <a:spLocks noGrp="1"/>
          </p:cNvSpPr>
          <p:nvPr>
            <p:ph type="title"/>
          </p:nvPr>
        </p:nvSpPr>
        <p:spPr>
          <a:xfrm>
            <a:off x="2238258" y="1424473"/>
            <a:ext cx="7714388" cy="2850146"/>
          </a:xfrm>
        </p:spPr>
        <p:txBody>
          <a:bodyPr vert="horz" lIns="91440" tIns="45720" rIns="91440" bIns="45720" rtlCol="0" anchor="b">
            <a:normAutofit/>
          </a:bodyPr>
          <a:lstStyle/>
          <a:p>
            <a:pPr algn="ctr"/>
            <a:r>
              <a:rPr lang="en-US" sz="2400" dirty="0">
                <a:solidFill>
                  <a:srgbClr val="FFFFFF"/>
                </a:solidFill>
              </a:rPr>
              <a:t>data visualization</a:t>
            </a:r>
            <a:br>
              <a:rPr lang="en-US" dirty="0">
                <a:effectLst/>
              </a:rPr>
            </a:br>
            <a:endParaRPr lang="en-US" dirty="0"/>
          </a:p>
        </p:txBody>
      </p:sp>
      <p:cxnSp>
        <p:nvCxnSpPr>
          <p:cNvPr id="70" name="Straight Connector 69">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38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00542EAF-DF60-E028-D774-A2F3F6986798}"/>
              </a:ext>
            </a:extLst>
          </p:cNvPr>
          <p:cNvPicPr>
            <a:picLocks noChangeAspect="1"/>
          </p:cNvPicPr>
          <p:nvPr/>
        </p:nvPicPr>
        <p:blipFill>
          <a:blip r:embed="rId2"/>
          <a:stretch>
            <a:fillRect/>
          </a:stretch>
        </p:blipFill>
        <p:spPr>
          <a:xfrm>
            <a:off x="91441" y="2991049"/>
            <a:ext cx="7348569" cy="3729272"/>
          </a:xfrm>
          <a:prstGeom prst="rect">
            <a:avLst/>
          </a:prstGeom>
        </p:spPr>
      </p:pic>
      <p:pic>
        <p:nvPicPr>
          <p:cNvPr id="11" name="תמונה 10">
            <a:extLst>
              <a:ext uri="{FF2B5EF4-FFF2-40B4-BE49-F238E27FC236}">
                <a16:creationId xmlns:a16="http://schemas.microsoft.com/office/drawing/2014/main" id="{772BE21C-FAD1-F28A-093F-55B40A08DB92}"/>
              </a:ext>
            </a:extLst>
          </p:cNvPr>
          <p:cNvPicPr>
            <a:picLocks noChangeAspect="1"/>
          </p:cNvPicPr>
          <p:nvPr/>
        </p:nvPicPr>
        <p:blipFill rotWithShape="1">
          <a:blip r:embed="rId3"/>
          <a:srcRect l="1926" t="1" b="2312"/>
          <a:stretch/>
        </p:blipFill>
        <p:spPr>
          <a:xfrm>
            <a:off x="4665562" y="137679"/>
            <a:ext cx="2706236" cy="2453127"/>
          </a:xfrm>
          <a:prstGeom prst="rect">
            <a:avLst/>
          </a:prstGeom>
        </p:spPr>
      </p:pic>
      <p:sp>
        <p:nvSpPr>
          <p:cNvPr id="30" name="Rectangle 17">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9">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תמונה 12">
            <a:extLst>
              <a:ext uri="{FF2B5EF4-FFF2-40B4-BE49-F238E27FC236}">
                <a16:creationId xmlns:a16="http://schemas.microsoft.com/office/drawing/2014/main" id="{9D91CE78-8EA4-1A53-058E-EAF70E6108AC}"/>
              </a:ext>
            </a:extLst>
          </p:cNvPr>
          <p:cNvPicPr>
            <a:picLocks noChangeAspect="1"/>
          </p:cNvPicPr>
          <p:nvPr/>
        </p:nvPicPr>
        <p:blipFill>
          <a:blip r:embed="rId4"/>
          <a:stretch>
            <a:fillRect/>
          </a:stretch>
        </p:blipFill>
        <p:spPr>
          <a:xfrm>
            <a:off x="7784541" y="4183323"/>
            <a:ext cx="4281171" cy="2343751"/>
          </a:xfrm>
          <a:prstGeom prst="rect">
            <a:avLst/>
          </a:prstGeom>
        </p:spPr>
      </p:pic>
      <p:sp>
        <p:nvSpPr>
          <p:cNvPr id="32" name="Rectangle 21">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9A8FE746-C5E3-927E-9AF7-C5C42477C15D}"/>
              </a:ext>
            </a:extLst>
          </p:cNvPr>
          <p:cNvPicPr>
            <a:picLocks noChangeAspect="1"/>
          </p:cNvPicPr>
          <p:nvPr/>
        </p:nvPicPr>
        <p:blipFill>
          <a:blip r:embed="rId5"/>
          <a:stretch>
            <a:fillRect/>
          </a:stretch>
        </p:blipFill>
        <p:spPr>
          <a:xfrm>
            <a:off x="7923030" y="137679"/>
            <a:ext cx="4061857" cy="3487263"/>
          </a:xfrm>
          <a:prstGeom prst="rect">
            <a:avLst/>
          </a:prstGeom>
        </p:spPr>
      </p:pic>
      <p:sp>
        <p:nvSpPr>
          <p:cNvPr id="33" name="Rectangle 23">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תמונה 8">
            <a:extLst>
              <a:ext uri="{FF2B5EF4-FFF2-40B4-BE49-F238E27FC236}">
                <a16:creationId xmlns:a16="http://schemas.microsoft.com/office/drawing/2014/main" id="{719B6ADA-3714-4D60-690E-C314C28C16A2}"/>
              </a:ext>
            </a:extLst>
          </p:cNvPr>
          <p:cNvPicPr>
            <a:picLocks noChangeAspect="1"/>
          </p:cNvPicPr>
          <p:nvPr/>
        </p:nvPicPr>
        <p:blipFill>
          <a:blip r:embed="rId6"/>
          <a:stretch>
            <a:fillRect/>
          </a:stretch>
        </p:blipFill>
        <p:spPr>
          <a:xfrm>
            <a:off x="407780" y="213679"/>
            <a:ext cx="3567362" cy="2463249"/>
          </a:xfrm>
          <a:prstGeom prst="rect">
            <a:avLst/>
          </a:prstGeom>
        </p:spPr>
      </p:pic>
    </p:spTree>
    <p:extLst>
      <p:ext uri="{BB962C8B-B14F-4D97-AF65-F5344CB8AC3E}">
        <p14:creationId xmlns:p14="http://schemas.microsoft.com/office/powerpoint/2010/main" val="33176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1F7D4A32-AB0D-AE2B-4980-375DFA2A8F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08438400"/>
      </p:ext>
    </p:extLst>
  </p:cSld>
  <p:clrMapOvr>
    <a:masterClrMapping/>
  </p:clrMapOvr>
</p:sld>
</file>

<file path=ppt/theme/theme1.xml><?xml version="1.0" encoding="utf-8"?>
<a:theme xmlns:a="http://schemas.openxmlformats.org/drawingml/2006/main" name="PortalVTI">
  <a:themeElements>
    <a:clrScheme name="AnalogousFromLightSeedRightStep">
      <a:dk1>
        <a:srgbClr val="000000"/>
      </a:dk1>
      <a:lt1>
        <a:srgbClr val="FFFFFF"/>
      </a:lt1>
      <a:dk2>
        <a:srgbClr val="242A41"/>
      </a:dk2>
      <a:lt2>
        <a:srgbClr val="E8E2E3"/>
      </a:lt2>
      <a:accent1>
        <a:srgbClr val="36B1A6"/>
      </a:accent1>
      <a:accent2>
        <a:srgbClr val="31ACE8"/>
      </a:accent2>
      <a:accent3>
        <a:srgbClr val="6E8EEE"/>
      </a:accent3>
      <a:accent4>
        <a:srgbClr val="674EEB"/>
      </a:accent4>
      <a:accent5>
        <a:srgbClr val="B86EEE"/>
      </a:accent5>
      <a:accent6>
        <a:srgbClr val="EA4EEB"/>
      </a:accent6>
      <a:hlink>
        <a:srgbClr val="AE696F"/>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
  <TotalTime>8280</TotalTime>
  <Words>270</Words>
  <Application>Microsoft Office PowerPoint</Application>
  <PresentationFormat>מסך רחב</PresentationFormat>
  <Paragraphs>40</Paragraphs>
  <Slides>19</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19</vt:i4>
      </vt:variant>
    </vt:vector>
  </HeadingPairs>
  <TitlesOfParts>
    <vt:vector size="27" baseType="lpstr">
      <vt:lpstr>Aharoni</vt:lpstr>
      <vt:lpstr>Arial</vt:lpstr>
      <vt:lpstr>Baguet Script</vt:lpstr>
      <vt:lpstr>Calibri</vt:lpstr>
      <vt:lpstr>Lucida Sans Unicode</vt:lpstr>
      <vt:lpstr>Trade Gothic Next Cond</vt:lpstr>
      <vt:lpstr>Trade Gothic Next Light</vt:lpstr>
      <vt:lpstr>PortalVTI</vt:lpstr>
      <vt:lpstr>Watches' Price Forecasting</vt:lpstr>
      <vt:lpstr>introduction</vt:lpstr>
      <vt:lpstr>Collecting data</vt:lpstr>
      <vt:lpstr>מצגת של PowerPoint‏</vt:lpstr>
      <vt:lpstr>מצגת של PowerPoint‏</vt:lpstr>
      <vt:lpstr>cleaning data</vt:lpstr>
      <vt:lpstr>data visualization </vt:lpstr>
      <vt:lpstr>מצגת של PowerPoint‏</vt:lpstr>
      <vt:lpstr>מצגת של PowerPoint‏</vt:lpstr>
      <vt:lpstr>מצגת של PowerPoint‏</vt:lpstr>
      <vt:lpstr>מצגת של PowerPoint‏</vt:lpstr>
      <vt:lpstr>מצגת של PowerPoint‏</vt:lpstr>
      <vt:lpstr>Machine learning</vt:lpstr>
      <vt:lpstr>מצגת של PowerPoint‏</vt:lpstr>
      <vt:lpstr>מצגת של PowerPoint‏</vt:lpstr>
      <vt:lpstr>מצגת של PowerPoint‏</vt:lpstr>
      <vt:lpstr>מצגת של PowerPoint‏</vt:lpstr>
      <vt:lpstr>summery</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watch</dc:title>
  <dc:creator>עמית כהן</dc:creator>
  <cp:lastModifiedBy>עמית כהן</cp:lastModifiedBy>
  <cp:revision>8</cp:revision>
  <dcterms:created xsi:type="dcterms:W3CDTF">2023-06-03T07:30:28Z</dcterms:created>
  <dcterms:modified xsi:type="dcterms:W3CDTF">2023-06-22T21:19:42Z</dcterms:modified>
</cp:coreProperties>
</file>